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4.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13.xml" ContentType="application/vnd.openxmlformats-officedocument.presentationml.slide+xml"/>
  <Override PartName="/ppt/slides/slide15.xml" ContentType="application/vnd.openxmlformats-officedocument.presentationml.slide+xml"/>
  <Override PartName="/ppt/slides/slide11.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2.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Slides/notesSlide3.xml" ContentType="application/vnd.openxmlformats-officedocument.presentationml.notesSlide+xml"/>
  <Override PartName="/ppt/notesSlides/notesSlide1.xml" ContentType="application/vnd.openxmlformats-officedocument.presentationml.notesSlide+xml"/>
  <Override PartName="/ppt/notesSlides/notesSlide4.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8"/>
  </p:notesMasterIdLst>
  <p:sldIdLst>
    <p:sldId id="256" r:id="rId2"/>
    <p:sldId id="301" r:id="rId3"/>
    <p:sldId id="257" r:id="rId4"/>
    <p:sldId id="262" r:id="rId5"/>
    <p:sldId id="266" r:id="rId6"/>
    <p:sldId id="265" r:id="rId7"/>
    <p:sldId id="264" r:id="rId8"/>
    <p:sldId id="267" r:id="rId9"/>
    <p:sldId id="278" r:id="rId10"/>
    <p:sldId id="299" r:id="rId11"/>
    <p:sldId id="300" r:id="rId12"/>
    <p:sldId id="284" r:id="rId13"/>
    <p:sldId id="280" r:id="rId14"/>
    <p:sldId id="283" r:id="rId15"/>
    <p:sldId id="292" r:id="rId16"/>
    <p:sldId id="286" r:id="rId17"/>
    <p:sldId id="288" r:id="rId18"/>
    <p:sldId id="287" r:id="rId19"/>
    <p:sldId id="275" r:id="rId20"/>
    <p:sldId id="289" r:id="rId21"/>
    <p:sldId id="290" r:id="rId22"/>
    <p:sldId id="298" r:id="rId23"/>
    <p:sldId id="297" r:id="rId24"/>
    <p:sldId id="294" r:id="rId25"/>
    <p:sldId id="295" r:id="rId26"/>
    <p:sldId id="296"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746" autoAdjust="0"/>
  </p:normalViewPr>
  <p:slideViewPr>
    <p:cSldViewPr>
      <p:cViewPr varScale="1">
        <p:scale>
          <a:sx n="65" d="100"/>
          <a:sy n="65" d="100"/>
        </p:scale>
        <p:origin x="-131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36" Type="http://schemas.openxmlformats.org/officeDocument/2006/relationships/customXml" Target="../customXml/item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35" Type="http://schemas.openxmlformats.org/officeDocument/2006/relationships/customXml" Target="../customXml/item3.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748B9A-78C8-4769-9866-5478D33902F4}" type="datetimeFigureOut">
              <a:rPr lang="en-US" smtClean="0"/>
              <a:pPr/>
              <a:t>1/24/2011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933E9F-F1E1-4CEF-AC5B-2E3D3961955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E933E9F-F1E1-4CEF-AC5B-2E3D39619553}" type="slidenum">
              <a:rPr lang="en-US" smtClean="0"/>
              <a:pPr/>
              <a:t>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E933E9F-F1E1-4CEF-AC5B-2E3D39619553}" type="slidenum">
              <a:rPr lang="en-US" smtClean="0"/>
              <a:pPr/>
              <a:t>11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E933E9F-F1E1-4CEF-AC5B-2E3D39619553}" type="slidenum">
              <a:rPr lang="en-US" smtClean="0"/>
              <a:pPr/>
              <a:t>17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E933E9F-F1E1-4CEF-AC5B-2E3D39619553}" type="slidenum">
              <a:rPr lang="en-US" smtClean="0"/>
              <a:pPr/>
              <a:t>20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17581AB2-5C01-4F5D-BA58-19FF5CD1A120}" type="datetime1">
              <a:rPr lang="en-US" smtClean="0"/>
              <a:t>1/24/2011</a:t>
            </a:fld>
            <a:endParaRPr lang="en-US"/>
          </a:p>
        </p:txBody>
      </p:sp>
      <p:sp>
        <p:nvSpPr>
          <p:cNvPr id="5" name="Footer Placeholder 4"/>
          <p:cNvSpPr>
            <a:spLocks noGrp="1"/>
          </p:cNvSpPr>
          <p:nvPr>
            <p:ph type="ftr" sz="quarter" idx="11"/>
          </p:nvPr>
        </p:nvSpPr>
        <p:spPr/>
        <p:txBody>
          <a:bodyPr/>
          <a:lstStyle/>
          <a:p>
            <a:r>
              <a:rPr lang="en-US" smtClean="0"/>
              <a:t>Katz Graduate School of Business - Echo Strategies - International Business Center, University of Pittsburgh   Forum on Global Collaboration for Innovation    January 7-8, 2011</a:t>
            </a:r>
            <a:endParaRPr lang="en-US"/>
          </a:p>
        </p:txBody>
      </p:sp>
      <p:sp>
        <p:nvSpPr>
          <p:cNvPr id="6" name="Slide Number Placeholder 5"/>
          <p:cNvSpPr>
            <a:spLocks noGrp="1"/>
          </p:cNvSpPr>
          <p:nvPr>
            <p:ph type="sldNum" sz="quarter" idx="12"/>
          </p:nvPr>
        </p:nvSpPr>
        <p:spPr/>
        <p:txBody>
          <a:bodyPr/>
          <a:lstStyle/>
          <a:p>
            <a:fld id="{02E6509E-4104-4B99-9A7D-63D8A39B8688}"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1AD56AE-8952-42E9-BD2A-CAAD8469ECED}" type="datetime1">
              <a:rPr lang="en-US" smtClean="0"/>
              <a:t>1/24/2011</a:t>
            </a:fld>
            <a:endParaRPr lang="en-US"/>
          </a:p>
        </p:txBody>
      </p:sp>
      <p:sp>
        <p:nvSpPr>
          <p:cNvPr id="5" name="Footer Placeholder 4"/>
          <p:cNvSpPr>
            <a:spLocks noGrp="1"/>
          </p:cNvSpPr>
          <p:nvPr>
            <p:ph type="ftr" sz="quarter" idx="11"/>
          </p:nvPr>
        </p:nvSpPr>
        <p:spPr/>
        <p:txBody>
          <a:bodyPr/>
          <a:lstStyle/>
          <a:p>
            <a:r>
              <a:rPr lang="en-US" smtClean="0"/>
              <a:t>Katz Graduate School of Business - Echo Strategies - International Business Center, University of Pittsburgh   Forum on Global Collaboration for Innovation    January 7-8, 2011</a:t>
            </a:r>
            <a:endParaRPr lang="en-US"/>
          </a:p>
        </p:txBody>
      </p:sp>
      <p:sp>
        <p:nvSpPr>
          <p:cNvPr id="6" name="Slide Number Placeholder 5"/>
          <p:cNvSpPr>
            <a:spLocks noGrp="1"/>
          </p:cNvSpPr>
          <p:nvPr>
            <p:ph type="sldNum" sz="quarter" idx="12"/>
          </p:nvPr>
        </p:nvSpPr>
        <p:spPr/>
        <p:txBody>
          <a:bodyPr/>
          <a:lstStyle/>
          <a:p>
            <a:fld id="{02E6509E-4104-4B99-9A7D-63D8A39B868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74C9A83-5764-4FD8-8FE5-CB11DEC05997}" type="datetime1">
              <a:rPr lang="en-US" smtClean="0"/>
              <a:t>1/24/2011</a:t>
            </a:fld>
            <a:endParaRPr lang="en-US"/>
          </a:p>
        </p:txBody>
      </p:sp>
      <p:sp>
        <p:nvSpPr>
          <p:cNvPr id="5" name="Footer Placeholder 4"/>
          <p:cNvSpPr>
            <a:spLocks noGrp="1"/>
          </p:cNvSpPr>
          <p:nvPr>
            <p:ph type="ftr" sz="quarter" idx="11"/>
          </p:nvPr>
        </p:nvSpPr>
        <p:spPr>
          <a:xfrm>
            <a:off x="2640597" y="6377459"/>
            <a:ext cx="3836404" cy="365125"/>
          </a:xfrm>
        </p:spPr>
        <p:txBody>
          <a:bodyPr/>
          <a:lstStyle/>
          <a:p>
            <a:r>
              <a:rPr lang="en-US" smtClean="0"/>
              <a:t>Katz Graduate School of Business - Echo Strategies - International Business Center, University of Pittsburgh   Forum on Global Collaboration for Innovation    January 7-8, 2011</a:t>
            </a:r>
            <a:endParaRPr lang="en-US"/>
          </a:p>
        </p:txBody>
      </p:sp>
      <p:sp>
        <p:nvSpPr>
          <p:cNvPr id="6" name="Slide Number Placeholder 5"/>
          <p:cNvSpPr>
            <a:spLocks noGrp="1"/>
          </p:cNvSpPr>
          <p:nvPr>
            <p:ph type="sldNum" sz="quarter" idx="12"/>
          </p:nvPr>
        </p:nvSpPr>
        <p:spPr/>
        <p:txBody>
          <a:bodyPr/>
          <a:lstStyle/>
          <a:p>
            <a:fld id="{02E6509E-4104-4B99-9A7D-63D8A39B868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4653C42-C3D5-4DB9-ADAA-E29C97B98591}" type="datetime1">
              <a:rPr lang="en-US" smtClean="0"/>
              <a:t>1/24/2011</a:t>
            </a:fld>
            <a:endParaRPr lang="en-US"/>
          </a:p>
        </p:txBody>
      </p:sp>
      <p:sp>
        <p:nvSpPr>
          <p:cNvPr id="5" name="Footer Placeholder 4"/>
          <p:cNvSpPr>
            <a:spLocks noGrp="1"/>
          </p:cNvSpPr>
          <p:nvPr>
            <p:ph type="ftr" sz="quarter" idx="11"/>
          </p:nvPr>
        </p:nvSpPr>
        <p:spPr/>
        <p:txBody>
          <a:bodyPr/>
          <a:lstStyle/>
          <a:p>
            <a:r>
              <a:rPr lang="en-US" smtClean="0"/>
              <a:t>Katz Graduate School of Business - Echo Strategies - International Business Center, University of Pittsburgh   Forum on Global Collaboration for Innovation    January 7-8, 2011</a:t>
            </a:r>
            <a:endParaRPr lang="en-US"/>
          </a:p>
        </p:txBody>
      </p:sp>
      <p:sp>
        <p:nvSpPr>
          <p:cNvPr id="6" name="Slide Number Placeholder 5"/>
          <p:cNvSpPr>
            <a:spLocks noGrp="1"/>
          </p:cNvSpPr>
          <p:nvPr>
            <p:ph type="sldNum" sz="quarter" idx="12"/>
          </p:nvPr>
        </p:nvSpPr>
        <p:spPr/>
        <p:txBody>
          <a:bodyPr/>
          <a:lstStyle/>
          <a:p>
            <a:fld id="{02E6509E-4104-4B99-9A7D-63D8A39B868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71B6E61-98AB-4114-AD16-B998EB7BBA88}" type="datetime1">
              <a:rPr lang="en-US" smtClean="0"/>
              <a:t>1/24/2011</a:t>
            </a:fld>
            <a:endParaRPr lang="en-US"/>
          </a:p>
        </p:txBody>
      </p:sp>
      <p:sp>
        <p:nvSpPr>
          <p:cNvPr id="5" name="Footer Placeholder 4"/>
          <p:cNvSpPr>
            <a:spLocks noGrp="1"/>
          </p:cNvSpPr>
          <p:nvPr>
            <p:ph type="ftr" sz="quarter" idx="11"/>
          </p:nvPr>
        </p:nvSpPr>
        <p:spPr/>
        <p:txBody>
          <a:bodyPr/>
          <a:lstStyle/>
          <a:p>
            <a:r>
              <a:rPr lang="en-US" smtClean="0"/>
              <a:t>Katz Graduate School of Business - Echo Strategies - International Business Center, University of Pittsburgh   Forum on Global Collaboration for Innovation    January 7-8, 2011</a:t>
            </a:r>
            <a:endParaRPr lang="en-US"/>
          </a:p>
        </p:txBody>
      </p:sp>
      <p:sp>
        <p:nvSpPr>
          <p:cNvPr id="6" name="Slide Number Placeholder 5"/>
          <p:cNvSpPr>
            <a:spLocks noGrp="1"/>
          </p:cNvSpPr>
          <p:nvPr>
            <p:ph type="sldNum" sz="quarter" idx="12"/>
          </p:nvPr>
        </p:nvSpPr>
        <p:spPr/>
        <p:txBody>
          <a:bodyPr/>
          <a:lstStyle/>
          <a:p>
            <a:fld id="{02E6509E-4104-4B99-9A7D-63D8A39B868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305A10F-FEE5-45E1-B57C-476F1FC4DAD6}" type="datetime1">
              <a:rPr lang="en-US" smtClean="0"/>
              <a:t>1/24/2011</a:t>
            </a:fld>
            <a:endParaRPr lang="en-US"/>
          </a:p>
        </p:txBody>
      </p:sp>
      <p:sp>
        <p:nvSpPr>
          <p:cNvPr id="6" name="Footer Placeholder 5"/>
          <p:cNvSpPr>
            <a:spLocks noGrp="1"/>
          </p:cNvSpPr>
          <p:nvPr>
            <p:ph type="ftr" sz="quarter" idx="11"/>
          </p:nvPr>
        </p:nvSpPr>
        <p:spPr/>
        <p:txBody>
          <a:bodyPr/>
          <a:lstStyle/>
          <a:p>
            <a:r>
              <a:rPr lang="en-US" smtClean="0"/>
              <a:t>Katz Graduate School of Business - Echo Strategies - International Business Center, University of Pittsburgh   Forum on Global Collaboration for Innovation    January 7-8, 2011</a:t>
            </a:r>
            <a:endParaRPr lang="en-US"/>
          </a:p>
        </p:txBody>
      </p:sp>
      <p:sp>
        <p:nvSpPr>
          <p:cNvPr id="7" name="Slide Number Placeholder 6"/>
          <p:cNvSpPr>
            <a:spLocks noGrp="1"/>
          </p:cNvSpPr>
          <p:nvPr>
            <p:ph type="sldNum" sz="quarter" idx="12"/>
          </p:nvPr>
        </p:nvSpPr>
        <p:spPr/>
        <p:txBody>
          <a:bodyPr/>
          <a:lstStyle/>
          <a:p>
            <a:fld id="{02E6509E-4104-4B99-9A7D-63D8A39B868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E95500B-77A4-499A-BFDD-89056BED7CBE}" type="datetime1">
              <a:rPr lang="en-US" smtClean="0"/>
              <a:t>1/24/2011</a:t>
            </a:fld>
            <a:endParaRPr lang="en-US"/>
          </a:p>
        </p:txBody>
      </p:sp>
      <p:sp>
        <p:nvSpPr>
          <p:cNvPr id="8" name="Footer Placeholder 7"/>
          <p:cNvSpPr>
            <a:spLocks noGrp="1"/>
          </p:cNvSpPr>
          <p:nvPr>
            <p:ph type="ftr" sz="quarter" idx="11"/>
          </p:nvPr>
        </p:nvSpPr>
        <p:spPr/>
        <p:txBody>
          <a:bodyPr/>
          <a:lstStyle/>
          <a:p>
            <a:r>
              <a:rPr lang="en-US" smtClean="0"/>
              <a:t>Katz Graduate School of Business - Echo Strategies - International Business Center, University of Pittsburgh   Forum on Global Collaboration for Innovation    January 7-8, 2011</a:t>
            </a:r>
            <a:endParaRPr lang="en-US"/>
          </a:p>
        </p:txBody>
      </p:sp>
      <p:sp>
        <p:nvSpPr>
          <p:cNvPr id="9" name="Slide Number Placeholder 8"/>
          <p:cNvSpPr>
            <a:spLocks noGrp="1"/>
          </p:cNvSpPr>
          <p:nvPr>
            <p:ph type="sldNum" sz="quarter" idx="12"/>
          </p:nvPr>
        </p:nvSpPr>
        <p:spPr/>
        <p:txBody>
          <a:bodyPr/>
          <a:lstStyle/>
          <a:p>
            <a:fld id="{02E6509E-4104-4B99-9A7D-63D8A39B868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CDD9D8D-FE95-439B-BF59-9AC7B2C0B1B7}" type="datetime1">
              <a:rPr lang="en-US" smtClean="0"/>
              <a:t>1/24/2011</a:t>
            </a:fld>
            <a:endParaRPr lang="en-US"/>
          </a:p>
        </p:txBody>
      </p:sp>
      <p:sp>
        <p:nvSpPr>
          <p:cNvPr id="4" name="Footer Placeholder 3"/>
          <p:cNvSpPr>
            <a:spLocks noGrp="1"/>
          </p:cNvSpPr>
          <p:nvPr>
            <p:ph type="ftr" sz="quarter" idx="11"/>
          </p:nvPr>
        </p:nvSpPr>
        <p:spPr/>
        <p:txBody>
          <a:bodyPr/>
          <a:lstStyle/>
          <a:p>
            <a:r>
              <a:rPr lang="en-US" smtClean="0"/>
              <a:t>Katz Graduate School of Business - Echo Strategies - International Business Center, University of Pittsburgh   Forum on Global Collaboration for Innovation    January 7-8, 2011</a:t>
            </a:r>
            <a:endParaRPr lang="en-US"/>
          </a:p>
        </p:txBody>
      </p:sp>
      <p:sp>
        <p:nvSpPr>
          <p:cNvPr id="5" name="Slide Number Placeholder 4"/>
          <p:cNvSpPr>
            <a:spLocks noGrp="1"/>
          </p:cNvSpPr>
          <p:nvPr>
            <p:ph type="sldNum" sz="quarter" idx="12"/>
          </p:nvPr>
        </p:nvSpPr>
        <p:spPr/>
        <p:txBody>
          <a:bodyPr/>
          <a:lstStyle/>
          <a:p>
            <a:fld id="{02E6509E-4104-4B99-9A7D-63D8A39B868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E0013C-3AEE-4D4C-83B9-5A408AE4C78B}" type="datetime1">
              <a:rPr lang="en-US" smtClean="0"/>
              <a:t>1/24/2011</a:t>
            </a:fld>
            <a:endParaRPr lang="en-US"/>
          </a:p>
        </p:txBody>
      </p:sp>
      <p:sp>
        <p:nvSpPr>
          <p:cNvPr id="3" name="Footer Placeholder 2"/>
          <p:cNvSpPr>
            <a:spLocks noGrp="1"/>
          </p:cNvSpPr>
          <p:nvPr>
            <p:ph type="ftr" sz="quarter" idx="11"/>
          </p:nvPr>
        </p:nvSpPr>
        <p:spPr/>
        <p:txBody>
          <a:bodyPr/>
          <a:lstStyle/>
          <a:p>
            <a:r>
              <a:rPr lang="en-US" smtClean="0"/>
              <a:t>Katz Graduate School of Business - Echo Strategies - International Business Center, University of Pittsburgh   Forum on Global Collaboration for Innovation    January 7-8, 2011</a:t>
            </a:r>
            <a:endParaRPr lang="en-US"/>
          </a:p>
        </p:txBody>
      </p:sp>
      <p:sp>
        <p:nvSpPr>
          <p:cNvPr id="4" name="Slide Number Placeholder 3"/>
          <p:cNvSpPr>
            <a:spLocks noGrp="1"/>
          </p:cNvSpPr>
          <p:nvPr>
            <p:ph type="sldNum" sz="quarter" idx="12"/>
          </p:nvPr>
        </p:nvSpPr>
        <p:spPr/>
        <p:txBody>
          <a:bodyPr/>
          <a:lstStyle/>
          <a:p>
            <a:fld id="{02E6509E-4104-4B99-9A7D-63D8A39B868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2545DAD-B5E2-470F-9453-2115FFAB11E9}" type="datetime1">
              <a:rPr lang="en-US" smtClean="0"/>
              <a:t>1/24/2011</a:t>
            </a:fld>
            <a:endParaRPr lang="en-US"/>
          </a:p>
        </p:txBody>
      </p:sp>
      <p:sp>
        <p:nvSpPr>
          <p:cNvPr id="6" name="Footer Placeholder 5"/>
          <p:cNvSpPr>
            <a:spLocks noGrp="1"/>
          </p:cNvSpPr>
          <p:nvPr>
            <p:ph type="ftr" sz="quarter" idx="11"/>
          </p:nvPr>
        </p:nvSpPr>
        <p:spPr/>
        <p:txBody>
          <a:bodyPr/>
          <a:lstStyle/>
          <a:p>
            <a:r>
              <a:rPr lang="en-US" smtClean="0"/>
              <a:t>Katz Graduate School of Business - Echo Strategies - International Business Center, University of Pittsburgh   Forum on Global Collaboration for Innovation    January 7-8, 2011</a:t>
            </a:r>
            <a:endParaRPr lang="en-US"/>
          </a:p>
        </p:txBody>
      </p:sp>
      <p:sp>
        <p:nvSpPr>
          <p:cNvPr id="7" name="Slide Number Placeholder 6"/>
          <p:cNvSpPr>
            <a:spLocks noGrp="1"/>
          </p:cNvSpPr>
          <p:nvPr>
            <p:ph type="sldNum" sz="quarter" idx="12"/>
          </p:nvPr>
        </p:nvSpPr>
        <p:spPr/>
        <p:txBody>
          <a:bodyPr/>
          <a:lstStyle/>
          <a:p>
            <a:fld id="{02E6509E-4104-4B99-9A7D-63D8A39B8688}"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AEEFE754-24EF-4E66-B8D3-DDB6CA1EA147}" type="datetime1">
              <a:rPr lang="en-US" smtClean="0"/>
              <a:t>1/24/2011</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r>
              <a:rPr lang="en-US" smtClean="0"/>
              <a:t>Katz Graduate School of Business - Echo Strategies - International Business Center, University of Pittsburgh   Forum on Global Collaboration for Innovation    January 7-8, 2011</a:t>
            </a:r>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02E6509E-4104-4B99-9A7D-63D8A39B868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1B539D34-C2F1-4517-A5D2-38B611DB0574}" type="datetime1">
              <a:rPr lang="en-US" smtClean="0"/>
              <a:t>1/24/2011</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r>
              <a:rPr lang="en-US" smtClean="0"/>
              <a:t>Katz Graduate School of Business - Echo Strategies - International Business Center, University of Pittsburgh   Forum on Global Collaboration for Innovation    January 7-8, 2011</a:t>
            </a:r>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02E6509E-4104-4B99-9A7D-63D8A39B868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990600"/>
            <a:ext cx="7772400" cy="841375"/>
          </a:xfrm>
        </p:spPr>
        <p:txBody>
          <a:bodyPr>
            <a:normAutofit fontScale="90000"/>
          </a:bodyPr>
          <a:lstStyle/>
          <a:p>
            <a:r>
              <a:rPr lang="en-US" dirty="0" smtClean="0"/>
              <a:t>Creating a forum for understanding how firms can engage in global collaboration to sustain their capabilities to innovate</a:t>
            </a:r>
            <a:endParaRPr lang="en-US" dirty="0"/>
          </a:p>
        </p:txBody>
      </p:sp>
      <p:sp>
        <p:nvSpPr>
          <p:cNvPr id="5" name="Footer Placeholder 4"/>
          <p:cNvSpPr>
            <a:spLocks noGrp="1"/>
          </p:cNvSpPr>
          <p:nvPr>
            <p:ph type="ftr" sz="quarter" idx="11"/>
          </p:nvPr>
        </p:nvSpPr>
        <p:spPr>
          <a:xfrm>
            <a:off x="1295400" y="6324600"/>
            <a:ext cx="7010400" cy="365125"/>
          </a:xfrm>
        </p:spPr>
        <p:txBody>
          <a:bodyPr/>
          <a:lstStyle/>
          <a:p>
            <a:r>
              <a:rPr lang="en-US" dirty="0" smtClean="0"/>
              <a:t>Katz Graduate School of Business - Echo Strategies - International Business Center, University of Pittsburgh   </a:t>
            </a:r>
          </a:p>
          <a:p>
            <a:r>
              <a:rPr lang="en-US" dirty="0" smtClean="0"/>
              <a:t>Forum on Global Collaboration for Innovation    January 7-8, 2011</a:t>
            </a:r>
            <a:endParaRPr lang="en-US" dirty="0"/>
          </a:p>
        </p:txBody>
      </p:sp>
      <p:sp>
        <p:nvSpPr>
          <p:cNvPr id="4" name="Slide Number Placeholder 3"/>
          <p:cNvSpPr>
            <a:spLocks noGrp="1"/>
          </p:cNvSpPr>
          <p:nvPr>
            <p:ph type="sldNum" sz="quarter" idx="12"/>
          </p:nvPr>
        </p:nvSpPr>
        <p:spPr/>
        <p:txBody>
          <a:bodyPr/>
          <a:lstStyle/>
          <a:p>
            <a:fld id="{02E6509E-4104-4B99-9A7D-63D8A39B8688}"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noAutofit/>
          </a:bodyPr>
          <a:lstStyle/>
          <a:p>
            <a:r>
              <a:rPr lang="en-US" sz="2800" dirty="0" smtClean="0"/>
              <a:t>Questions worthy of further research</a:t>
            </a:r>
            <a:endParaRPr lang="en-US" sz="2800" dirty="0"/>
          </a:p>
        </p:txBody>
      </p:sp>
      <p:sp>
        <p:nvSpPr>
          <p:cNvPr id="3" name="Content Placeholder 2"/>
          <p:cNvSpPr>
            <a:spLocks noGrp="1"/>
          </p:cNvSpPr>
          <p:nvPr>
            <p:ph idx="1"/>
          </p:nvPr>
        </p:nvSpPr>
        <p:spPr/>
        <p:txBody>
          <a:bodyPr>
            <a:normAutofit fontScale="70000" lnSpcReduction="20000"/>
          </a:bodyPr>
          <a:lstStyle/>
          <a:p>
            <a:r>
              <a:rPr lang="en-US" dirty="0" smtClean="0"/>
              <a:t>Boundaries of R&amp;D need to be rethought… possible linkages: </a:t>
            </a:r>
          </a:p>
          <a:p>
            <a:endParaRPr lang="en-US" dirty="0" smtClean="0"/>
          </a:p>
          <a:p>
            <a:r>
              <a:rPr lang="en-US" dirty="0" smtClean="0"/>
              <a:t>Research  = Science from Invention and Discovery…but how much development of scientific knowledge do firms actually do? in many industries, most of this kind of research has shifted to Universities.  </a:t>
            </a:r>
          </a:p>
          <a:p>
            <a:endParaRPr lang="en-US" dirty="0" smtClean="0"/>
          </a:p>
          <a:p>
            <a:r>
              <a:rPr lang="en-US" dirty="0" smtClean="0"/>
              <a:t>Development  = Development of Technology where Technology is defined as the application of Science to solve problems / usually the Technology is actually a Platform Technology that can solve many problems AND that is good and bad. What problem should a platform technology solve? To make money and receive funding to commercialize you have to FOCUS usually on specific problem in a specific market. </a:t>
            </a:r>
          </a:p>
          <a:p>
            <a:pPr>
              <a:buNone/>
            </a:pPr>
            <a:endParaRPr lang="en-US" dirty="0" smtClean="0"/>
          </a:p>
          <a:p>
            <a:r>
              <a:rPr lang="en-US" dirty="0" smtClean="0"/>
              <a:t>C = Technology applied to a specific problem to solve in a specific market </a:t>
            </a:r>
          </a:p>
          <a:p>
            <a:endParaRPr lang="en-US" dirty="0" smtClean="0"/>
          </a:p>
          <a:p>
            <a:endParaRPr lang="en-US" dirty="0" smtClean="0"/>
          </a:p>
        </p:txBody>
      </p:sp>
      <p:sp>
        <p:nvSpPr>
          <p:cNvPr id="6" name="Footer Placeholder 5"/>
          <p:cNvSpPr>
            <a:spLocks noGrp="1"/>
          </p:cNvSpPr>
          <p:nvPr>
            <p:ph type="ftr" sz="quarter" idx="11"/>
          </p:nvPr>
        </p:nvSpPr>
        <p:spPr>
          <a:xfrm>
            <a:off x="1676400" y="6400801"/>
            <a:ext cx="7010400" cy="350518"/>
          </a:xfrm>
        </p:spPr>
        <p:txBody>
          <a:bodyPr/>
          <a:lstStyle/>
          <a:p>
            <a:r>
              <a:rPr lang="en-US" dirty="0" smtClean="0"/>
              <a:t>Katz Graduate School of Business - Echo Strategies - International Business Center, University of Pittsburgh   Forum on Global Collaboration for Innovation    January 7-8, 2011</a:t>
            </a:r>
            <a:endParaRPr lang="en-US" dirty="0"/>
          </a:p>
        </p:txBody>
      </p:sp>
      <p:sp>
        <p:nvSpPr>
          <p:cNvPr id="4" name="Slide Number Placeholder 3"/>
          <p:cNvSpPr>
            <a:spLocks noGrp="1"/>
          </p:cNvSpPr>
          <p:nvPr>
            <p:ph type="sldNum" sz="quarter" idx="12"/>
          </p:nvPr>
        </p:nvSpPr>
        <p:spPr/>
        <p:txBody>
          <a:bodyPr/>
          <a:lstStyle/>
          <a:p>
            <a:fld id="{02E6509E-4104-4B99-9A7D-63D8A39B8688}"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2800" dirty="0" smtClean="0"/>
              <a:t>Reframing the issues through discussion</a:t>
            </a:r>
            <a:endParaRPr lang="en-US" sz="2800" dirty="0"/>
          </a:p>
        </p:txBody>
      </p:sp>
      <p:sp>
        <p:nvSpPr>
          <p:cNvPr id="3" name="Content Placeholder 2"/>
          <p:cNvSpPr>
            <a:spLocks noGrp="1"/>
          </p:cNvSpPr>
          <p:nvPr>
            <p:ph idx="1"/>
          </p:nvPr>
        </p:nvSpPr>
        <p:spPr>
          <a:xfrm>
            <a:off x="457200" y="1524000"/>
            <a:ext cx="8229600" cy="5105400"/>
          </a:xfrm>
        </p:spPr>
        <p:txBody>
          <a:bodyPr>
            <a:normAutofit fontScale="92500"/>
          </a:bodyPr>
          <a:lstStyle/>
          <a:p>
            <a:r>
              <a:rPr lang="en-US" sz="2600" dirty="0" smtClean="0"/>
              <a:t>Rather than debate </a:t>
            </a:r>
            <a:r>
              <a:rPr lang="en-US" sz="2600" i="1" dirty="0" smtClean="0"/>
              <a:t>whether </a:t>
            </a:r>
            <a:r>
              <a:rPr lang="en-US" sz="2600" dirty="0" smtClean="0"/>
              <a:t>firms need to locate R&amp;D in specific places, to sustain their innovation capabilities, the more salient issue is:</a:t>
            </a:r>
          </a:p>
          <a:p>
            <a:pPr lvl="1"/>
            <a:r>
              <a:rPr lang="en-US" sz="2600" b="1" dirty="0" smtClean="0"/>
              <a:t>What to locate where </a:t>
            </a:r>
          </a:p>
          <a:p>
            <a:pPr lvl="2"/>
            <a:r>
              <a:rPr lang="en-US" dirty="0" smtClean="0"/>
              <a:t>It may be more useful to think about separable </a:t>
            </a:r>
            <a:r>
              <a:rPr lang="en-US" i="1" dirty="0" smtClean="0"/>
              <a:t>discovery and design</a:t>
            </a:r>
            <a:r>
              <a:rPr lang="en-US" dirty="0" smtClean="0"/>
              <a:t> tasks and consider their ideal locations apart from whether they reside in a </a:t>
            </a:r>
            <a:r>
              <a:rPr lang="en-US" dirty="0" smtClean="0"/>
              <a:t>traditional functional R&amp;D unit</a:t>
            </a:r>
            <a:r>
              <a:rPr lang="en-US" dirty="0" smtClean="0"/>
              <a:t>. </a:t>
            </a:r>
          </a:p>
          <a:p>
            <a:pPr lvl="2"/>
            <a:r>
              <a:rPr lang="en-US" dirty="0" smtClean="0"/>
              <a:t>Perhaps R needs to connect with parts of the C function – to better prioritize potential problems that emerging solutions could solve….there may be less need to connect R and D </a:t>
            </a:r>
          </a:p>
          <a:p>
            <a:pPr lvl="2"/>
            <a:r>
              <a:rPr lang="en-US" dirty="0" smtClean="0"/>
              <a:t>The role of IT in each, and the function of IT in connecting people, may differ for distinctive discovery and design tasks.</a:t>
            </a:r>
          </a:p>
        </p:txBody>
      </p:sp>
      <p:sp>
        <p:nvSpPr>
          <p:cNvPr id="5" name="Footer Placeholder 4"/>
          <p:cNvSpPr>
            <a:spLocks noGrp="1"/>
          </p:cNvSpPr>
          <p:nvPr>
            <p:ph type="ftr" sz="quarter" idx="11"/>
          </p:nvPr>
        </p:nvSpPr>
        <p:spPr>
          <a:xfrm>
            <a:off x="1447800" y="6705599"/>
            <a:ext cx="7233915" cy="152401"/>
          </a:xfrm>
        </p:spPr>
        <p:txBody>
          <a:bodyPr/>
          <a:lstStyle/>
          <a:p>
            <a:r>
              <a:rPr lang="en-US" dirty="0" smtClean="0"/>
              <a:t>Katz Graduate School of Business - Echo Strategies - International Business Center, University of Pittsburgh   Forum on Global Collaboration for Innovation    January 7-8, 2011</a:t>
            </a:r>
            <a:endParaRPr lang="en-US" dirty="0"/>
          </a:p>
        </p:txBody>
      </p:sp>
      <p:sp>
        <p:nvSpPr>
          <p:cNvPr id="4" name="Slide Number Placeholder 3"/>
          <p:cNvSpPr>
            <a:spLocks noGrp="1"/>
          </p:cNvSpPr>
          <p:nvPr>
            <p:ph type="sldNum" sz="quarter" idx="12"/>
          </p:nvPr>
        </p:nvSpPr>
        <p:spPr/>
        <p:txBody>
          <a:bodyPr/>
          <a:lstStyle/>
          <a:p>
            <a:fld id="{02E6509E-4104-4B99-9A7D-63D8A39B8688}"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Reframing the issues through discussion</a:t>
            </a:r>
            <a:endParaRPr lang="en-US" sz="2800" dirty="0"/>
          </a:p>
        </p:txBody>
      </p:sp>
      <p:sp>
        <p:nvSpPr>
          <p:cNvPr id="3" name="Content Placeholder 2"/>
          <p:cNvSpPr>
            <a:spLocks noGrp="1"/>
          </p:cNvSpPr>
          <p:nvPr>
            <p:ph idx="1"/>
          </p:nvPr>
        </p:nvSpPr>
        <p:spPr>
          <a:xfrm>
            <a:off x="457200" y="1524000"/>
            <a:ext cx="8229600" cy="4800600"/>
          </a:xfrm>
        </p:spPr>
        <p:txBody>
          <a:bodyPr>
            <a:normAutofit/>
          </a:bodyPr>
          <a:lstStyle/>
          <a:p>
            <a:r>
              <a:rPr lang="en-US" sz="2600" dirty="0" smtClean="0"/>
              <a:t>Interesting observations about R&amp;D that affect the answers to these questions: </a:t>
            </a:r>
            <a:endParaRPr lang="en-US" sz="2200" dirty="0" smtClean="0"/>
          </a:p>
          <a:p>
            <a:pPr lvl="1">
              <a:buFont typeface="Wingdings" pitchFamily="2" charset="2"/>
              <a:buChar char="Ø"/>
            </a:pPr>
            <a:r>
              <a:rPr lang="en-US" sz="1800" dirty="0" smtClean="0"/>
              <a:t>R&amp;D as a function is really about the care and feeding of scientists</a:t>
            </a:r>
          </a:p>
          <a:p>
            <a:pPr lvl="1">
              <a:buFont typeface="Wingdings" pitchFamily="2" charset="2"/>
              <a:buChar char="Ø"/>
            </a:pPr>
            <a:r>
              <a:rPr lang="en-US" sz="1800" dirty="0" smtClean="0"/>
              <a:t>Projects are the only truly manageable locus of capability – The potential to reconfigure the ”pipes and prisms” of intra- and inter-organizational knowledge flows resides here</a:t>
            </a:r>
          </a:p>
          <a:p>
            <a:pPr lvl="1">
              <a:buFont typeface="Wingdings" pitchFamily="2" charset="2"/>
              <a:buChar char="Ø"/>
            </a:pPr>
            <a:r>
              <a:rPr lang="en-US" sz="1800" dirty="0" smtClean="0"/>
              <a:t>Benefit of separation is to allow for immersion in one ‘place’ – distinctive experiences, to sustain pools of diverse understanding</a:t>
            </a:r>
          </a:p>
          <a:p>
            <a:pPr lvl="1">
              <a:buFont typeface="Wingdings" pitchFamily="2" charset="2"/>
              <a:buChar char="Ø"/>
            </a:pPr>
            <a:r>
              <a:rPr lang="en-US" sz="1800" dirty="0" smtClean="0"/>
              <a:t>How we define R&amp;D matters.. Connecting the potential in medical micro-dosing technologies with the functionality in the Freestyle Coke dispenser – Collection of fine-grained customer data from the machine that can be used to refine customer experience </a:t>
            </a:r>
            <a:r>
              <a:rPr lang="en-US" sz="1800" dirty="0" smtClean="0">
                <a:sym typeface="Wingdings" pitchFamily="2" charset="2"/>
              </a:rPr>
              <a:t> Wh</a:t>
            </a:r>
            <a:r>
              <a:rPr lang="en-US" sz="1800" dirty="0" smtClean="0"/>
              <a:t>ich part of this is R&amp;D?  Same mechanisms for opportunity sensing and creation, just different groups involved?</a:t>
            </a:r>
          </a:p>
          <a:p>
            <a:pPr lvl="1">
              <a:buFont typeface="Wingdings" pitchFamily="2" charset="2"/>
              <a:buChar char="Ø"/>
            </a:pPr>
            <a:r>
              <a:rPr lang="en-US" sz="1800" dirty="0" smtClean="0"/>
              <a:t>R, D, C all operate in different temporal windows of opportunity</a:t>
            </a:r>
          </a:p>
          <a:p>
            <a:pPr lvl="1">
              <a:buFont typeface="Wingdings" pitchFamily="2" charset="2"/>
              <a:buChar char="Ø"/>
            </a:pPr>
            <a:endParaRPr lang="en-US" sz="1800" dirty="0" smtClean="0"/>
          </a:p>
          <a:p>
            <a:pPr lvl="1">
              <a:buFont typeface="Wingdings" pitchFamily="2" charset="2"/>
              <a:buChar char="Ø"/>
            </a:pPr>
            <a:endParaRPr lang="en-US" sz="1800" dirty="0" smtClean="0"/>
          </a:p>
          <a:p>
            <a:pPr lvl="2"/>
            <a:endParaRPr lang="en-US" dirty="0" smtClean="0"/>
          </a:p>
        </p:txBody>
      </p:sp>
      <p:sp>
        <p:nvSpPr>
          <p:cNvPr id="5" name="Footer Placeholder 4"/>
          <p:cNvSpPr>
            <a:spLocks noGrp="1"/>
          </p:cNvSpPr>
          <p:nvPr>
            <p:ph type="ftr" sz="quarter" idx="11"/>
          </p:nvPr>
        </p:nvSpPr>
        <p:spPr>
          <a:xfrm>
            <a:off x="1219200" y="6400800"/>
            <a:ext cx="6929115" cy="457199"/>
          </a:xfrm>
        </p:spPr>
        <p:txBody>
          <a:bodyPr/>
          <a:lstStyle/>
          <a:p>
            <a:r>
              <a:rPr lang="en-US" dirty="0" smtClean="0"/>
              <a:t>Katz Graduate School of Business - Echo Strategies - International Business Center, University of Pittsburgh   Forum on Global Collaboration for Innovation    January 7-8, 2011</a:t>
            </a:r>
            <a:endParaRPr lang="en-US" dirty="0"/>
          </a:p>
        </p:txBody>
      </p:sp>
      <p:sp>
        <p:nvSpPr>
          <p:cNvPr id="4" name="Slide Number Placeholder 3"/>
          <p:cNvSpPr>
            <a:spLocks noGrp="1"/>
          </p:cNvSpPr>
          <p:nvPr>
            <p:ph type="sldNum" sz="quarter" idx="12"/>
          </p:nvPr>
        </p:nvSpPr>
        <p:spPr/>
        <p:txBody>
          <a:bodyPr/>
          <a:lstStyle/>
          <a:p>
            <a:fld id="{02E6509E-4104-4B99-9A7D-63D8A39B8688}"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Reframing the issues through discussion</a:t>
            </a:r>
            <a:endParaRPr lang="en-US" sz="2800" dirty="0"/>
          </a:p>
        </p:txBody>
      </p:sp>
      <p:sp>
        <p:nvSpPr>
          <p:cNvPr id="3" name="Content Placeholder 2"/>
          <p:cNvSpPr>
            <a:spLocks noGrp="1"/>
          </p:cNvSpPr>
          <p:nvPr>
            <p:ph idx="1"/>
          </p:nvPr>
        </p:nvSpPr>
        <p:spPr>
          <a:xfrm>
            <a:off x="457200" y="1600200"/>
            <a:ext cx="8229600" cy="4724400"/>
          </a:xfrm>
        </p:spPr>
        <p:txBody>
          <a:bodyPr>
            <a:normAutofit/>
          </a:bodyPr>
          <a:lstStyle/>
          <a:p>
            <a:r>
              <a:rPr lang="en-US" sz="2600" dirty="0" smtClean="0"/>
              <a:t>From how much contact/overlap should we have between Research and Development (an issue that affects their country co-location), to:</a:t>
            </a:r>
          </a:p>
          <a:p>
            <a:pPr lvl="1"/>
            <a:r>
              <a:rPr lang="en-US" sz="2400" dirty="0" smtClean="0"/>
              <a:t>How do we manage design and discovery driven innovation in the same organization?</a:t>
            </a:r>
          </a:p>
          <a:p>
            <a:pPr lvl="2"/>
            <a:r>
              <a:rPr lang="en-US" sz="2200" dirty="0" smtClean="0"/>
              <a:t>To create fluid organizations,</a:t>
            </a:r>
          </a:p>
          <a:p>
            <a:pPr lvl="2"/>
            <a:r>
              <a:rPr lang="en-US" sz="2200" dirty="0" smtClean="0"/>
              <a:t>That can exploit opportunities provided by open innovation and IT, and shifting centers of global excellence</a:t>
            </a:r>
          </a:p>
          <a:p>
            <a:pPr lvl="2"/>
            <a:r>
              <a:rPr lang="en-US" sz="2200" dirty="0" smtClean="0"/>
              <a:t>Thereby continually creating unique innovation spaces where the firm invents/innovates faster than others, despite diminishing abilities to protect IP/knowledge outflows</a:t>
            </a:r>
          </a:p>
          <a:p>
            <a:pPr lvl="1">
              <a:buFont typeface="Wingdings" pitchFamily="2" charset="2"/>
              <a:buChar char="Ø"/>
            </a:pPr>
            <a:endParaRPr lang="en-US" sz="1800" dirty="0" smtClean="0"/>
          </a:p>
          <a:p>
            <a:pPr lvl="1">
              <a:buFont typeface="Wingdings" pitchFamily="2" charset="2"/>
              <a:buChar char="Ø"/>
            </a:pPr>
            <a:endParaRPr lang="en-US" sz="1800" dirty="0" smtClean="0"/>
          </a:p>
          <a:p>
            <a:pPr lvl="2"/>
            <a:endParaRPr lang="en-US" dirty="0" smtClean="0"/>
          </a:p>
        </p:txBody>
      </p:sp>
      <p:sp>
        <p:nvSpPr>
          <p:cNvPr id="5" name="Footer Placeholder 4"/>
          <p:cNvSpPr>
            <a:spLocks noGrp="1"/>
          </p:cNvSpPr>
          <p:nvPr>
            <p:ph type="ftr" sz="quarter" idx="11"/>
          </p:nvPr>
        </p:nvSpPr>
        <p:spPr>
          <a:xfrm>
            <a:off x="1066800" y="6400800"/>
            <a:ext cx="7081515" cy="350519"/>
          </a:xfrm>
        </p:spPr>
        <p:txBody>
          <a:bodyPr/>
          <a:lstStyle/>
          <a:p>
            <a:r>
              <a:rPr lang="en-US" dirty="0" smtClean="0"/>
              <a:t>Katz Graduate School of Business - Echo Strategies - International Business Center, University of Pittsburgh   Forum on Global Collaboration for Innovation    January 7-8, 2011</a:t>
            </a:r>
            <a:endParaRPr lang="en-US" dirty="0"/>
          </a:p>
        </p:txBody>
      </p:sp>
      <p:sp>
        <p:nvSpPr>
          <p:cNvPr id="4" name="Slide Number Placeholder 3"/>
          <p:cNvSpPr>
            <a:spLocks noGrp="1"/>
          </p:cNvSpPr>
          <p:nvPr>
            <p:ph type="sldNum" sz="quarter" idx="12"/>
          </p:nvPr>
        </p:nvSpPr>
        <p:spPr/>
        <p:txBody>
          <a:bodyPr/>
          <a:lstStyle/>
          <a:p>
            <a:fld id="{02E6509E-4104-4B99-9A7D-63D8A39B8688}"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Reframing the issues through dialogue</a:t>
            </a:r>
            <a:endParaRPr lang="en-US" sz="2800" dirty="0"/>
          </a:p>
        </p:txBody>
      </p:sp>
      <p:sp>
        <p:nvSpPr>
          <p:cNvPr id="3" name="Content Placeholder 2"/>
          <p:cNvSpPr>
            <a:spLocks noGrp="1"/>
          </p:cNvSpPr>
          <p:nvPr>
            <p:ph idx="1"/>
          </p:nvPr>
        </p:nvSpPr>
        <p:spPr>
          <a:xfrm>
            <a:off x="457200" y="1524000"/>
            <a:ext cx="8229600" cy="4800600"/>
          </a:xfrm>
        </p:spPr>
        <p:txBody>
          <a:bodyPr>
            <a:normAutofit fontScale="85000" lnSpcReduction="10000"/>
          </a:bodyPr>
          <a:lstStyle/>
          <a:p>
            <a:r>
              <a:rPr lang="en-US" sz="2800" dirty="0" smtClean="0"/>
              <a:t>From considering the role of IT mediated communication as a vehicle for reducing the need for presence </a:t>
            </a:r>
            <a:r>
              <a:rPr lang="en-US" sz="2800" dirty="0" smtClean="0"/>
              <a:t>to:</a:t>
            </a:r>
            <a:endParaRPr lang="en-US" sz="2800" dirty="0" smtClean="0"/>
          </a:p>
          <a:p>
            <a:pPr lvl="1"/>
            <a:r>
              <a:rPr lang="en-US" dirty="0" smtClean="0"/>
              <a:t>Considering how firms can develop IT infused innovation capabilities:</a:t>
            </a:r>
          </a:p>
          <a:p>
            <a:pPr lvl="2"/>
            <a:r>
              <a:rPr lang="en-US" dirty="0" smtClean="0"/>
              <a:t>Involves conceptualizing IT not just as a communication tool, but also as a means of:</a:t>
            </a:r>
          </a:p>
          <a:p>
            <a:pPr lvl="3"/>
            <a:r>
              <a:rPr lang="en-US" dirty="0"/>
              <a:t>S</a:t>
            </a:r>
            <a:r>
              <a:rPr lang="en-US" dirty="0" smtClean="0"/>
              <a:t>hrinking all distances – not just physical distance (</a:t>
            </a:r>
            <a:r>
              <a:rPr lang="en-US" dirty="0" err="1" smtClean="0"/>
              <a:t>WalMart</a:t>
            </a:r>
            <a:r>
              <a:rPr lang="en-US" dirty="0" smtClean="0"/>
              <a:t>)</a:t>
            </a:r>
          </a:p>
          <a:p>
            <a:pPr lvl="3"/>
            <a:r>
              <a:rPr lang="en-US" dirty="0" smtClean="0"/>
              <a:t>Changing what location means  (not solely geographic or functional)</a:t>
            </a:r>
          </a:p>
          <a:p>
            <a:pPr lvl="3"/>
            <a:r>
              <a:rPr lang="en-US" dirty="0" smtClean="0"/>
              <a:t>Sensing and searching for opportunities (Dick Kouri)</a:t>
            </a:r>
          </a:p>
          <a:p>
            <a:pPr lvl="3"/>
            <a:r>
              <a:rPr lang="en-US" dirty="0" smtClean="0"/>
              <a:t>Empowering customers to create their own interaction with the firm (Abercrombie)</a:t>
            </a:r>
          </a:p>
          <a:p>
            <a:pPr lvl="3"/>
            <a:r>
              <a:rPr lang="en-US" dirty="0" smtClean="0"/>
              <a:t>Facilitating others’ search for you  – make our “</a:t>
            </a:r>
            <a:r>
              <a:rPr lang="en-US" dirty="0" err="1" smtClean="0"/>
              <a:t>connectability</a:t>
            </a:r>
            <a:r>
              <a:rPr lang="en-US" dirty="0" smtClean="0"/>
              <a:t>” visible</a:t>
            </a:r>
          </a:p>
          <a:p>
            <a:pPr lvl="3"/>
            <a:r>
              <a:rPr lang="en-US" dirty="0" smtClean="0"/>
              <a:t>Inputs and outputs to IT are interpretive – need to connect domain experts to utilize – so infusion means integration into interpersonal networks as well as cognitive frames</a:t>
            </a:r>
          </a:p>
          <a:p>
            <a:pPr lvl="3"/>
            <a:endParaRPr lang="en-US" dirty="0" smtClean="0"/>
          </a:p>
          <a:p>
            <a:pPr lvl="2"/>
            <a:endParaRPr lang="en-US" dirty="0" smtClean="0"/>
          </a:p>
        </p:txBody>
      </p:sp>
      <p:sp>
        <p:nvSpPr>
          <p:cNvPr id="5" name="Footer Placeholder 4"/>
          <p:cNvSpPr>
            <a:spLocks noGrp="1"/>
          </p:cNvSpPr>
          <p:nvPr>
            <p:ph type="ftr" sz="quarter" idx="11"/>
          </p:nvPr>
        </p:nvSpPr>
        <p:spPr>
          <a:xfrm>
            <a:off x="1295400" y="6400800"/>
            <a:ext cx="6852915" cy="350519"/>
          </a:xfrm>
        </p:spPr>
        <p:txBody>
          <a:bodyPr/>
          <a:lstStyle/>
          <a:p>
            <a:r>
              <a:rPr lang="en-US" dirty="0" smtClean="0"/>
              <a:t>Katz Graduate School of Business - Echo Strategies - International Business Center, University of Pittsburgh   Forum on Global Collaboration for Innovation    January 7-8, 2011</a:t>
            </a:r>
            <a:endParaRPr lang="en-US" dirty="0"/>
          </a:p>
        </p:txBody>
      </p:sp>
      <p:sp>
        <p:nvSpPr>
          <p:cNvPr id="4" name="Slide Number Placeholder 3"/>
          <p:cNvSpPr>
            <a:spLocks noGrp="1"/>
          </p:cNvSpPr>
          <p:nvPr>
            <p:ph type="sldNum" sz="quarter" idx="12"/>
          </p:nvPr>
        </p:nvSpPr>
        <p:spPr/>
        <p:txBody>
          <a:bodyPr/>
          <a:lstStyle/>
          <a:p>
            <a:fld id="{02E6509E-4104-4B99-9A7D-63D8A39B8688}"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Reframing the issues through dialogue</a:t>
            </a:r>
            <a:endParaRPr lang="en-US" sz="2800" dirty="0"/>
          </a:p>
        </p:txBody>
      </p:sp>
      <p:sp>
        <p:nvSpPr>
          <p:cNvPr id="3" name="Content Placeholder 2"/>
          <p:cNvSpPr>
            <a:spLocks noGrp="1"/>
          </p:cNvSpPr>
          <p:nvPr>
            <p:ph idx="1"/>
          </p:nvPr>
        </p:nvSpPr>
        <p:spPr>
          <a:xfrm>
            <a:off x="457200" y="1600200"/>
            <a:ext cx="8229600" cy="4724400"/>
          </a:xfrm>
        </p:spPr>
        <p:txBody>
          <a:bodyPr>
            <a:normAutofit fontScale="85000" lnSpcReduction="20000"/>
          </a:bodyPr>
          <a:lstStyle/>
          <a:p>
            <a:r>
              <a:rPr lang="en-US" sz="2400" dirty="0" smtClean="0"/>
              <a:t>From considering the role of IT mediated communication as a vehicle for reducing the need for presence </a:t>
            </a:r>
            <a:r>
              <a:rPr lang="en-US" sz="2400" dirty="0" smtClean="0"/>
              <a:t>to:</a:t>
            </a:r>
            <a:endParaRPr lang="en-US" sz="2400" dirty="0" smtClean="0"/>
          </a:p>
          <a:p>
            <a:pPr lvl="1"/>
            <a:r>
              <a:rPr lang="en-US" sz="2200" dirty="0" smtClean="0"/>
              <a:t>Considering how firms can develop IT infused innovation </a:t>
            </a:r>
            <a:r>
              <a:rPr lang="en-US" sz="2200" dirty="0" smtClean="0"/>
              <a:t>capabilities, cont’d:</a:t>
            </a:r>
            <a:endParaRPr lang="en-US" sz="2200" dirty="0" smtClean="0"/>
          </a:p>
          <a:p>
            <a:pPr lvl="2"/>
            <a:r>
              <a:rPr lang="en-US" sz="1900" dirty="0" smtClean="0"/>
              <a:t>But, there are cultural barriers between IT and R&amp;D – How do we overcome them? </a:t>
            </a:r>
          </a:p>
          <a:p>
            <a:pPr lvl="3"/>
            <a:r>
              <a:rPr lang="en-US" dirty="0" smtClean="0"/>
              <a:t>Project planning mindset dominates in IT</a:t>
            </a:r>
          </a:p>
          <a:p>
            <a:pPr lvl="3"/>
            <a:r>
              <a:rPr lang="en-US" dirty="0" smtClean="0"/>
              <a:t>Involvement of CEO, CFO is critical – need a “seat at the table” for IT and R&amp;D</a:t>
            </a:r>
          </a:p>
          <a:p>
            <a:pPr lvl="3"/>
            <a:r>
              <a:rPr lang="en-US" dirty="0" smtClean="0"/>
              <a:t>Who is pushing for change matters a lot to whether and how it will happen</a:t>
            </a:r>
          </a:p>
          <a:p>
            <a:pPr lvl="3"/>
            <a:r>
              <a:rPr lang="en-US" dirty="0" smtClean="0"/>
              <a:t>Individuals at all levels of the firm need to assimilate a sense of the potential of IT to transform not only how they work but also the value, functionality embedded in the end products they create</a:t>
            </a:r>
          </a:p>
          <a:p>
            <a:pPr lvl="3"/>
            <a:r>
              <a:rPr lang="en-US" dirty="0" smtClean="0"/>
              <a:t>How do we build trust without face to face engagement? How is engagement via IT different from face to face?  What understanding do we lose?</a:t>
            </a:r>
          </a:p>
          <a:p>
            <a:pPr lvl="3"/>
            <a:r>
              <a:rPr lang="en-US" dirty="0" smtClean="0"/>
              <a:t>“Adaptive </a:t>
            </a:r>
            <a:r>
              <a:rPr lang="en-US" dirty="0" err="1" smtClean="0"/>
              <a:t>structuration</a:t>
            </a:r>
            <a:r>
              <a:rPr lang="en-US" dirty="0" smtClean="0"/>
              <a:t> “suggests unexpected gains from forced collaboration – but the power redistribution that can result from new information (e.g. customers drive innovation, IT shares decision rights) makes it difficult to implement in established firms</a:t>
            </a:r>
          </a:p>
        </p:txBody>
      </p:sp>
      <p:sp>
        <p:nvSpPr>
          <p:cNvPr id="5" name="Footer Placeholder 4"/>
          <p:cNvSpPr>
            <a:spLocks noGrp="1"/>
          </p:cNvSpPr>
          <p:nvPr>
            <p:ph type="ftr" sz="quarter" idx="11"/>
          </p:nvPr>
        </p:nvSpPr>
        <p:spPr>
          <a:xfrm>
            <a:off x="1295400" y="6324600"/>
            <a:ext cx="6852915" cy="381000"/>
          </a:xfrm>
        </p:spPr>
        <p:txBody>
          <a:bodyPr/>
          <a:lstStyle/>
          <a:p>
            <a:r>
              <a:rPr lang="en-US" dirty="0" smtClean="0"/>
              <a:t>Katz Graduate School of Business - Echo Strategies - International Business Center, University of Pittsburgh   Forum on Global Collaboration for Innovation    January 7-8, 2011</a:t>
            </a:r>
            <a:endParaRPr lang="en-US" dirty="0"/>
          </a:p>
        </p:txBody>
      </p:sp>
      <p:sp>
        <p:nvSpPr>
          <p:cNvPr id="4" name="Slide Number Placeholder 3"/>
          <p:cNvSpPr>
            <a:spLocks noGrp="1"/>
          </p:cNvSpPr>
          <p:nvPr>
            <p:ph type="sldNum" sz="quarter" idx="12"/>
          </p:nvPr>
        </p:nvSpPr>
        <p:spPr/>
        <p:txBody>
          <a:bodyPr/>
          <a:lstStyle/>
          <a:p>
            <a:fld id="{02E6509E-4104-4B99-9A7D-63D8A39B8688}"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2800" dirty="0" smtClean="0"/>
              <a:t>Reframing the issues through dialogue</a:t>
            </a:r>
            <a:endParaRPr lang="en-US" sz="2800" dirty="0"/>
          </a:p>
        </p:txBody>
      </p:sp>
      <p:sp>
        <p:nvSpPr>
          <p:cNvPr id="3" name="Content Placeholder 2"/>
          <p:cNvSpPr>
            <a:spLocks noGrp="1"/>
          </p:cNvSpPr>
          <p:nvPr>
            <p:ph idx="1"/>
          </p:nvPr>
        </p:nvSpPr>
        <p:spPr>
          <a:xfrm>
            <a:off x="457200" y="1447800"/>
            <a:ext cx="8229600" cy="5105400"/>
          </a:xfrm>
        </p:spPr>
        <p:txBody>
          <a:bodyPr>
            <a:noAutofit/>
          </a:bodyPr>
          <a:lstStyle/>
          <a:p>
            <a:r>
              <a:rPr lang="en-US" sz="1800" dirty="0" smtClean="0"/>
              <a:t>One answer to “what to do where” is not to conduct core R&amp;D activities where a firm cannot protect its IP.  But markets and a need to be close to customers can create the opposite pull.  Rethinking the way a firm benefits from particular locations suggests other ways of answering this question.  </a:t>
            </a:r>
            <a:endParaRPr lang="en-US" sz="1800" dirty="0"/>
          </a:p>
          <a:p>
            <a:pPr marL="342900" lvl="2" indent="-342900"/>
            <a:r>
              <a:rPr lang="en-US" sz="1800" dirty="0" smtClean="0"/>
              <a:t>Think more broadly about ‘how’ to be there (</a:t>
            </a:r>
            <a:r>
              <a:rPr lang="en-US" sz="1800" i="1" dirty="0" smtClean="0"/>
              <a:t>from location as a way to access country-specific resources, to location as a place to create firm-specific resources</a:t>
            </a:r>
            <a:r>
              <a:rPr lang="en-US" sz="1800" dirty="0" smtClean="0"/>
              <a:t>) :</a:t>
            </a:r>
          </a:p>
          <a:p>
            <a:pPr lvl="1"/>
            <a:r>
              <a:rPr lang="en-US" sz="1800" dirty="0" smtClean="0"/>
              <a:t>Is being there virtually sufficient for the discovery / design activity?  </a:t>
            </a:r>
          </a:p>
          <a:p>
            <a:pPr lvl="2"/>
            <a:r>
              <a:rPr lang="en-US" sz="1800" dirty="0" smtClean="0"/>
              <a:t>IT enables collection of fine-grained customer data remotely.  Does it provide sufficient insight into what the next leap in new technologies will  be – over 5 years out?  Can it provide insight into the next wave of functionality that customers will value? </a:t>
            </a:r>
          </a:p>
          <a:p>
            <a:pPr lvl="2"/>
            <a:r>
              <a:rPr lang="en-US" sz="1800" dirty="0" smtClean="0"/>
              <a:t>IT enables dispersed collaboration for platform technologies, solving known problems.  Can it enable architecting, visioning, ideation as well? </a:t>
            </a:r>
          </a:p>
          <a:p>
            <a:pPr lvl="2"/>
            <a:r>
              <a:rPr lang="en-US" sz="1800" dirty="0" smtClean="0"/>
              <a:t>Does the potential to use IT to minimize the need to be there for invention/innovation depend on whether firm is sourcing information in unstructured form – silly putty &lt;as yet undefined experience want customer to have, health care&gt; or structured form - </a:t>
            </a:r>
            <a:r>
              <a:rPr lang="en-US" sz="1800" dirty="0" err="1" smtClean="0"/>
              <a:t>L</a:t>
            </a:r>
            <a:r>
              <a:rPr lang="en-US" sz="1800" dirty="0" err="1" smtClean="0"/>
              <a:t>egos</a:t>
            </a:r>
            <a:r>
              <a:rPr lang="en-US" sz="1800" dirty="0" smtClean="0"/>
              <a:t> </a:t>
            </a:r>
            <a:r>
              <a:rPr lang="en-US" sz="1800" dirty="0" smtClean="0"/>
              <a:t>&lt;Apple platform technology, scientific knowledge&gt;</a:t>
            </a:r>
            <a:endParaRPr lang="en-US" sz="1800" dirty="0"/>
          </a:p>
          <a:p>
            <a:pPr marL="342900" lvl="2" indent="-342900"/>
            <a:endParaRPr lang="en-US" sz="1800" dirty="0" smtClean="0"/>
          </a:p>
        </p:txBody>
      </p:sp>
      <p:sp>
        <p:nvSpPr>
          <p:cNvPr id="4" name="Slide Number Placeholder 3"/>
          <p:cNvSpPr>
            <a:spLocks noGrp="1"/>
          </p:cNvSpPr>
          <p:nvPr>
            <p:ph type="sldNum" sz="quarter" idx="12"/>
          </p:nvPr>
        </p:nvSpPr>
        <p:spPr/>
        <p:txBody>
          <a:bodyPr/>
          <a:lstStyle/>
          <a:p>
            <a:fld id="{02E6509E-4104-4B99-9A7D-63D8A39B8688}"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2800" dirty="0" smtClean="0"/>
              <a:t>Reframing the issues through dialogue</a:t>
            </a:r>
            <a:endParaRPr lang="en-US" sz="2800" dirty="0"/>
          </a:p>
        </p:txBody>
      </p:sp>
      <p:sp>
        <p:nvSpPr>
          <p:cNvPr id="3" name="Content Placeholder 2"/>
          <p:cNvSpPr>
            <a:spLocks noGrp="1"/>
          </p:cNvSpPr>
          <p:nvPr>
            <p:ph idx="1"/>
          </p:nvPr>
        </p:nvSpPr>
        <p:spPr>
          <a:xfrm>
            <a:off x="228600" y="1600200"/>
            <a:ext cx="8458200" cy="5029200"/>
          </a:xfrm>
        </p:spPr>
        <p:txBody>
          <a:bodyPr>
            <a:noAutofit/>
          </a:bodyPr>
          <a:lstStyle/>
          <a:p>
            <a:pPr marL="342900" lvl="2" indent="-342900"/>
            <a:r>
              <a:rPr lang="en-US" sz="1600" dirty="0" smtClean="0"/>
              <a:t>What do I need from this place?  Can I do these things remotely?</a:t>
            </a:r>
          </a:p>
          <a:p>
            <a:pPr marL="800100" lvl="3" indent="-342900"/>
            <a:r>
              <a:rPr lang="en-US" sz="1600" dirty="0" smtClean="0"/>
              <a:t>Opportunities are recognized through serendipitous encounters that illuminate connections across domains – discovery of problems to solve</a:t>
            </a:r>
          </a:p>
          <a:p>
            <a:pPr marL="800100" lvl="3" indent="-342900"/>
            <a:endParaRPr lang="en-US" sz="1600" dirty="0" smtClean="0"/>
          </a:p>
          <a:p>
            <a:pPr marL="800100" lvl="3" indent="-342900"/>
            <a:r>
              <a:rPr lang="en-US" sz="1600" dirty="0" smtClean="0"/>
              <a:t>Opportunities are created through synthesis, engagement, and interpretation across domains – solutions are designed</a:t>
            </a:r>
          </a:p>
          <a:p>
            <a:pPr marL="800100" lvl="3" indent="-342900"/>
            <a:endParaRPr lang="en-US" sz="1600" dirty="0" smtClean="0"/>
          </a:p>
          <a:p>
            <a:pPr marL="342900" lvl="2" indent="-342900"/>
            <a:r>
              <a:rPr lang="en-US" sz="1600" dirty="0" smtClean="0"/>
              <a:t>Am I am going there to listen, to learn, or to lead?  How should I engage in these activities?</a:t>
            </a:r>
            <a:endParaRPr lang="en-US" sz="1600" dirty="0"/>
          </a:p>
          <a:p>
            <a:pPr marL="800100" lvl="3" indent="-342900"/>
            <a:r>
              <a:rPr lang="en-US" sz="1600" dirty="0" smtClean="0"/>
              <a:t>Listen  - taping into relevant talent net/customer networks versus sense of place - hearing what is meant, developing subjective connection to the place </a:t>
            </a:r>
          </a:p>
          <a:p>
            <a:pPr marL="800100" lvl="3" indent="-342900"/>
            <a:endParaRPr lang="en-US" sz="1600" dirty="0" smtClean="0"/>
          </a:p>
          <a:p>
            <a:pPr marL="800100" lvl="3" indent="-342900"/>
            <a:r>
              <a:rPr lang="en-US" sz="1600" dirty="0" smtClean="0"/>
              <a:t>Learn  - what unique access to talent and customers can I develop? Consider varied routes your firm and others can access knowledge (e.g. third party technology providers).  What happens if you don’t collaborate?  Who will?</a:t>
            </a:r>
            <a:endParaRPr lang="en-US" sz="1600" dirty="0"/>
          </a:p>
          <a:p>
            <a:pPr marL="800100" lvl="3" indent="-342900"/>
            <a:endParaRPr lang="en-US" sz="1600" dirty="0" smtClean="0"/>
          </a:p>
          <a:p>
            <a:pPr marL="800100" lvl="3" indent="-342900"/>
            <a:r>
              <a:rPr lang="en-US" sz="1600" dirty="0" smtClean="0"/>
              <a:t>Lead (here separation is better?) e.g. plot a way out of chaos, e.g. Apple, firm that creates a vision for markets in flux can attract others who fit within that vision, by providing direction and acting as a hub that connects the parties needed to make it a reality) </a:t>
            </a:r>
          </a:p>
        </p:txBody>
      </p:sp>
      <p:sp>
        <p:nvSpPr>
          <p:cNvPr id="4" name="Slide Number Placeholder 3"/>
          <p:cNvSpPr>
            <a:spLocks noGrp="1"/>
          </p:cNvSpPr>
          <p:nvPr>
            <p:ph type="sldNum" sz="quarter" idx="12"/>
          </p:nvPr>
        </p:nvSpPr>
        <p:spPr/>
        <p:txBody>
          <a:bodyPr/>
          <a:lstStyle/>
          <a:p>
            <a:fld id="{02E6509E-4104-4B99-9A7D-63D8A39B8688}"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2800" dirty="0" smtClean="0"/>
              <a:t>Reframing the issues through dialogue</a:t>
            </a:r>
            <a:endParaRPr lang="en-US" sz="2800" dirty="0"/>
          </a:p>
        </p:txBody>
      </p:sp>
      <p:sp>
        <p:nvSpPr>
          <p:cNvPr id="3" name="Content Placeholder 2"/>
          <p:cNvSpPr>
            <a:spLocks noGrp="1"/>
          </p:cNvSpPr>
          <p:nvPr>
            <p:ph idx="1"/>
          </p:nvPr>
        </p:nvSpPr>
        <p:spPr>
          <a:xfrm>
            <a:off x="457200" y="1524000"/>
            <a:ext cx="8229600" cy="5029200"/>
          </a:xfrm>
        </p:spPr>
        <p:txBody>
          <a:bodyPr>
            <a:normAutofit fontScale="77500" lnSpcReduction="20000"/>
          </a:bodyPr>
          <a:lstStyle/>
          <a:p>
            <a:r>
              <a:rPr lang="en-US" sz="2800" dirty="0" smtClean="0"/>
              <a:t>H</a:t>
            </a:r>
            <a:r>
              <a:rPr lang="en-US" sz="2800" dirty="0" smtClean="0"/>
              <a:t>ow </a:t>
            </a:r>
            <a:r>
              <a:rPr lang="en-US" sz="2800" dirty="0" smtClean="0"/>
              <a:t>to be there </a:t>
            </a:r>
            <a:r>
              <a:rPr lang="en-US" sz="2800" dirty="0" smtClean="0"/>
              <a:t>(location </a:t>
            </a:r>
            <a:r>
              <a:rPr lang="en-US" sz="2800" dirty="0" smtClean="0"/>
              <a:t>as a place to create firm-specific resources)</a:t>
            </a:r>
          </a:p>
          <a:p>
            <a:pPr lvl="2"/>
            <a:r>
              <a:rPr lang="en-US" dirty="0" smtClean="0"/>
              <a:t>To acquire resources, or to engage and transform resources? </a:t>
            </a:r>
          </a:p>
          <a:p>
            <a:pPr lvl="3"/>
            <a:r>
              <a:rPr lang="en-US" dirty="0" smtClean="0"/>
              <a:t>Transformation occurs not simply by investing in community resources and local infrastructure, but by combining local resources with firm-specific resources, to imbue them with firm-specific value</a:t>
            </a:r>
          </a:p>
          <a:p>
            <a:pPr lvl="3"/>
            <a:r>
              <a:rPr lang="en-US" dirty="0" smtClean="0"/>
              <a:t>Transformation of community resources enables quasi-appropriation:</a:t>
            </a:r>
          </a:p>
          <a:p>
            <a:pPr lvl="4"/>
            <a:r>
              <a:rPr lang="en-US" dirty="0" smtClean="0"/>
              <a:t>Enhances the value of relationship with the firm over other potential employers/partners</a:t>
            </a:r>
          </a:p>
          <a:p>
            <a:pPr lvl="4"/>
            <a:r>
              <a:rPr lang="en-US" dirty="0" smtClean="0"/>
              <a:t>Creates resources that attract other desirable partners to the region</a:t>
            </a:r>
          </a:p>
          <a:p>
            <a:pPr lvl="4"/>
            <a:r>
              <a:rPr lang="en-US" dirty="0" smtClean="0"/>
              <a:t>Produces a sense of place, which underlies firm-specific insight into local opportunities </a:t>
            </a:r>
          </a:p>
          <a:p>
            <a:pPr lvl="4"/>
            <a:r>
              <a:rPr lang="en-US" dirty="0" smtClean="0"/>
              <a:t>Embeds firm uniquely in local innovation system, to better exploit </a:t>
            </a:r>
            <a:r>
              <a:rPr lang="en-US" dirty="0" smtClean="0"/>
              <a:t>opportunities</a:t>
            </a:r>
          </a:p>
          <a:p>
            <a:pPr lvl="4"/>
            <a:endParaRPr lang="en-US" dirty="0" smtClean="0"/>
          </a:p>
          <a:p>
            <a:pPr lvl="2"/>
            <a:r>
              <a:rPr lang="en-US" dirty="0" smtClean="0"/>
              <a:t>What is the first thing we should do to engage local resources?</a:t>
            </a:r>
          </a:p>
          <a:p>
            <a:pPr lvl="3"/>
            <a:r>
              <a:rPr lang="en-US" dirty="0" smtClean="0"/>
              <a:t>Cities as life support systems – where can you help? Where is the pain? Will getting involved here place the firm in a meaningful position to learn what problems it can solve or how?  &lt;IBM’s Smarter Planet initiative comes to </a:t>
            </a:r>
            <a:r>
              <a:rPr lang="en-US" dirty="0" smtClean="0"/>
              <a:t>mind, as a way to sense these things…&gt;</a:t>
            </a:r>
            <a:endParaRPr lang="en-US" dirty="0" smtClean="0"/>
          </a:p>
        </p:txBody>
      </p:sp>
      <p:sp>
        <p:nvSpPr>
          <p:cNvPr id="5" name="Footer Placeholder 4"/>
          <p:cNvSpPr>
            <a:spLocks noGrp="1"/>
          </p:cNvSpPr>
          <p:nvPr>
            <p:ph type="ftr" sz="quarter" idx="11"/>
          </p:nvPr>
        </p:nvSpPr>
        <p:spPr>
          <a:xfrm>
            <a:off x="1066800" y="6705600"/>
            <a:ext cx="7239000" cy="152400"/>
          </a:xfrm>
        </p:spPr>
        <p:txBody>
          <a:bodyPr/>
          <a:lstStyle/>
          <a:p>
            <a:pPr algn="r"/>
            <a:r>
              <a:rPr lang="en-US" dirty="0" smtClean="0"/>
              <a:t>Katz Graduate School of Business - Echo Strategies - International Business Center, University of Pittsburgh   Forum on Global Collaboration for Innovation    January 7-8, 2011</a:t>
            </a:r>
            <a:endParaRPr lang="en-US" dirty="0"/>
          </a:p>
        </p:txBody>
      </p:sp>
      <p:sp>
        <p:nvSpPr>
          <p:cNvPr id="4" name="Slide Number Placeholder 3"/>
          <p:cNvSpPr>
            <a:spLocks noGrp="1"/>
          </p:cNvSpPr>
          <p:nvPr>
            <p:ph type="sldNum" sz="quarter" idx="12"/>
          </p:nvPr>
        </p:nvSpPr>
        <p:spPr/>
        <p:txBody>
          <a:bodyPr/>
          <a:lstStyle/>
          <a:p>
            <a:fld id="{02E6509E-4104-4B99-9A7D-63D8A39B8688}"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2800" dirty="0" smtClean="0"/>
              <a:t>Reframing the issues through dialogue</a:t>
            </a:r>
            <a:endParaRPr lang="en-US" sz="2800" dirty="0"/>
          </a:p>
        </p:txBody>
      </p:sp>
      <p:sp>
        <p:nvSpPr>
          <p:cNvPr id="3" name="Content Placeholder 2"/>
          <p:cNvSpPr>
            <a:spLocks noGrp="1"/>
          </p:cNvSpPr>
          <p:nvPr>
            <p:ph idx="1"/>
          </p:nvPr>
        </p:nvSpPr>
        <p:spPr>
          <a:xfrm>
            <a:off x="457200" y="1676400"/>
            <a:ext cx="8229600" cy="4724400"/>
          </a:xfrm>
        </p:spPr>
        <p:txBody>
          <a:bodyPr>
            <a:noAutofit/>
          </a:bodyPr>
          <a:lstStyle/>
          <a:p>
            <a:r>
              <a:rPr lang="en-US" sz="1800" dirty="0" smtClean="0"/>
              <a:t>From what capabilities should we build, to how can we leverage global collaboration to innovate faster or smarter?</a:t>
            </a:r>
          </a:p>
          <a:p>
            <a:endParaRPr lang="en-US" sz="1800" dirty="0"/>
          </a:p>
          <a:p>
            <a:pPr lvl="1"/>
            <a:r>
              <a:rPr lang="en-US" sz="1800" dirty="0" smtClean="0"/>
              <a:t>See also slide on fostering collaboration between IT and R&amp;D </a:t>
            </a:r>
          </a:p>
          <a:p>
            <a:pPr lvl="1"/>
            <a:endParaRPr lang="en-US" sz="1800" dirty="0" smtClean="0"/>
          </a:p>
          <a:p>
            <a:pPr lvl="1"/>
            <a:r>
              <a:rPr lang="en-US" sz="1800" dirty="0" smtClean="0"/>
              <a:t>IT enables data processing –  but being smarter means asking better questions – connect domain experts to jointly define the initial Qs  - collaboration leads to new shared cognitive filters for sensing opportunities for invention and innovation – role of language in constructing shared understanding of desirable firm capabilities </a:t>
            </a:r>
          </a:p>
          <a:p>
            <a:pPr>
              <a:buNone/>
            </a:pPr>
            <a:endParaRPr lang="en-US" sz="1800" dirty="0" smtClean="0"/>
          </a:p>
          <a:p>
            <a:pPr lvl="1"/>
            <a:r>
              <a:rPr lang="en-US" sz="1800" dirty="0" smtClean="0"/>
              <a:t>Redefine the problem space to one where the structure of collaboration required to solve problems enables sustained differences in how firms sense, create, commercialize innovations….e.g. we are not sellers to our customers – we buy and bundle solutions for them, we co-create with them, we chart a vision and put in place the collaborative infrastructures, platforms to create for/with them</a:t>
            </a:r>
          </a:p>
          <a:p>
            <a:pPr lvl="1"/>
            <a:endParaRPr lang="en-US" sz="1800" dirty="0"/>
          </a:p>
        </p:txBody>
      </p:sp>
      <p:sp>
        <p:nvSpPr>
          <p:cNvPr id="4" name="Slide Number Placeholder 3"/>
          <p:cNvSpPr>
            <a:spLocks noGrp="1"/>
          </p:cNvSpPr>
          <p:nvPr>
            <p:ph type="sldNum" sz="quarter" idx="12"/>
          </p:nvPr>
        </p:nvSpPr>
        <p:spPr/>
        <p:txBody>
          <a:bodyPr/>
          <a:lstStyle/>
          <a:p>
            <a:fld id="{02E6509E-4104-4B99-9A7D-63D8A39B8688}"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295400"/>
            <a:ext cx="7086600" cy="3429000"/>
          </a:xfrm>
        </p:spPr>
        <p:txBody>
          <a:bodyPr>
            <a:noAutofit/>
          </a:bodyPr>
          <a:lstStyle/>
          <a:p>
            <a:r>
              <a:rPr lang="en-US" sz="3600" dirty="0" smtClean="0">
                <a:solidFill>
                  <a:srgbClr val="FFC000"/>
                </a:solidFill>
              </a:rPr>
              <a:t>How did this all come about</a:t>
            </a:r>
            <a:r>
              <a:rPr lang="en-US" sz="3600" dirty="0" smtClean="0">
                <a:solidFill>
                  <a:srgbClr val="FFC000"/>
                </a:solidFill>
              </a:rPr>
              <a:t>?</a:t>
            </a:r>
          </a:p>
          <a:p>
            <a:endParaRPr lang="en-US" sz="3600" dirty="0" smtClean="0">
              <a:solidFill>
                <a:srgbClr val="FFC000"/>
              </a:solidFill>
            </a:endParaRPr>
          </a:p>
          <a:p>
            <a:r>
              <a:rPr lang="en-US" sz="3600" dirty="0" smtClean="0">
                <a:solidFill>
                  <a:srgbClr val="FFC000"/>
                </a:solidFill>
              </a:rPr>
              <a:t>How did we collectively make it happen</a:t>
            </a:r>
            <a:r>
              <a:rPr lang="en-US" sz="3600" dirty="0" smtClean="0">
                <a:solidFill>
                  <a:srgbClr val="FFC000"/>
                </a:solidFill>
              </a:rPr>
              <a:t>?</a:t>
            </a:r>
          </a:p>
          <a:p>
            <a:endParaRPr lang="en-US" sz="3600" dirty="0" smtClean="0">
              <a:solidFill>
                <a:srgbClr val="FFC000"/>
              </a:solidFill>
            </a:endParaRPr>
          </a:p>
          <a:p>
            <a:r>
              <a:rPr lang="en-US" sz="3600" dirty="0" smtClean="0">
                <a:solidFill>
                  <a:srgbClr val="FFC000"/>
                </a:solidFill>
              </a:rPr>
              <a:t>Are there lessons in this for global collaboration?</a:t>
            </a:r>
            <a:endParaRPr lang="en-US" sz="3600" dirty="0">
              <a:solidFill>
                <a:srgbClr val="FFC000"/>
              </a:solidFill>
            </a:endParaRPr>
          </a:p>
        </p:txBody>
      </p:sp>
      <p:sp>
        <p:nvSpPr>
          <p:cNvPr id="5" name="Footer Placeholder 4"/>
          <p:cNvSpPr>
            <a:spLocks noGrp="1"/>
          </p:cNvSpPr>
          <p:nvPr>
            <p:ph type="ftr" sz="quarter" idx="11"/>
          </p:nvPr>
        </p:nvSpPr>
        <p:spPr>
          <a:xfrm>
            <a:off x="1295400" y="6324600"/>
            <a:ext cx="7010400" cy="365125"/>
          </a:xfrm>
        </p:spPr>
        <p:txBody>
          <a:bodyPr/>
          <a:lstStyle/>
          <a:p>
            <a:r>
              <a:rPr lang="en-US" dirty="0" smtClean="0"/>
              <a:t>Katz Graduate School of Business - Echo Strategies - International Business Center, University of Pittsburgh   </a:t>
            </a:r>
          </a:p>
          <a:p>
            <a:r>
              <a:rPr lang="en-US" dirty="0" smtClean="0"/>
              <a:t>Forum on Global Collaboration for Innovation    January 7-8, 2011</a:t>
            </a:r>
            <a:endParaRPr lang="en-US" dirty="0"/>
          </a:p>
        </p:txBody>
      </p:sp>
      <p:sp>
        <p:nvSpPr>
          <p:cNvPr id="4" name="Slide Number Placeholder 3"/>
          <p:cNvSpPr>
            <a:spLocks noGrp="1"/>
          </p:cNvSpPr>
          <p:nvPr>
            <p:ph type="sldNum" sz="quarter" idx="12"/>
          </p:nvPr>
        </p:nvSpPr>
        <p:spPr/>
        <p:txBody>
          <a:bodyPr/>
          <a:lstStyle/>
          <a:p>
            <a:fld id="{02E6509E-4104-4B99-9A7D-63D8A39B8688}"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2800" dirty="0" smtClean="0"/>
              <a:t>Reframing the issues through dialogue</a:t>
            </a:r>
            <a:endParaRPr lang="en-US" sz="2800" dirty="0"/>
          </a:p>
        </p:txBody>
      </p:sp>
      <p:sp>
        <p:nvSpPr>
          <p:cNvPr id="4" name="Slide Number Placeholder 3"/>
          <p:cNvSpPr>
            <a:spLocks noGrp="1"/>
          </p:cNvSpPr>
          <p:nvPr>
            <p:ph type="sldNum" sz="quarter" idx="12"/>
          </p:nvPr>
        </p:nvSpPr>
        <p:spPr/>
        <p:txBody>
          <a:bodyPr/>
          <a:lstStyle/>
          <a:p>
            <a:fld id="{02E6509E-4104-4B99-9A7D-63D8A39B8688}" type="slidenum">
              <a:rPr lang="en-US" smtClean="0"/>
              <a:pPr/>
              <a:t>20</a:t>
            </a:fld>
            <a:endParaRPr lang="en-US"/>
          </a:p>
        </p:txBody>
      </p:sp>
      <p:sp>
        <p:nvSpPr>
          <p:cNvPr id="5" name="Content Placeholder 2"/>
          <p:cNvSpPr txBox="1">
            <a:spLocks/>
          </p:cNvSpPr>
          <p:nvPr/>
        </p:nvSpPr>
        <p:spPr>
          <a:xfrm>
            <a:off x="152400" y="1600200"/>
            <a:ext cx="8991600" cy="4800600"/>
          </a:xfrm>
          <a:prstGeom prst="rect">
            <a:avLst/>
          </a:prstGeom>
        </p:spPr>
        <p:txBody>
          <a:bodyPr vert="horz" lIns="91440" tIns="45720" rIns="91440" bIns="45720" rtlCol="0">
            <a:noAutofit/>
          </a:bodyPr>
          <a:lstStyle/>
          <a:p>
            <a:pPr marL="742950" lvl="1" indent="-285750">
              <a:spcBef>
                <a:spcPct val="20000"/>
              </a:spcBef>
              <a:buFont typeface="Wingdings" pitchFamily="2" charset="2"/>
              <a:buChar char="§"/>
            </a:pPr>
            <a:r>
              <a:rPr lang="en-US" i="1" dirty="0"/>
              <a:t>From what capabilities should we build, to how can we leverage global collaboration to innovate faster or smarter?</a:t>
            </a:r>
          </a:p>
          <a:p>
            <a:pPr marL="742950" marR="0" lvl="1" indent="-285750" algn="l" defTabSz="914400" rtl="0" eaLnBrk="1" fontAlgn="auto" latinLnBrk="0" hangingPunct="1">
              <a:lnSpc>
                <a:spcPct val="100000"/>
              </a:lnSpc>
              <a:spcBef>
                <a:spcPct val="20000"/>
              </a:spcBef>
              <a:spcAft>
                <a:spcPts val="0"/>
              </a:spcAft>
              <a:buClrTx/>
              <a:buSzTx/>
              <a:buFont typeface="Wingdings" pitchFamily="2" charset="2"/>
              <a:buChar char="§"/>
              <a:tabLst/>
              <a:defRPr/>
            </a:pPr>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Wingdings" pitchFamily="2" charset="2"/>
              <a:buChar char="§"/>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Gang /</a:t>
            </a:r>
            <a:r>
              <a:rPr kumimoji="0" lang="en-US" sz="1800" b="0" i="0" u="none" strike="noStrike" kern="1200" cap="none" spc="0" normalizeH="0" baseline="0" noProof="0" dirty="0" err="1" smtClean="0">
                <a:ln>
                  <a:noFill/>
                </a:ln>
                <a:solidFill>
                  <a:schemeClr val="tx1"/>
                </a:solidFill>
                <a:effectLst/>
                <a:uLnTx/>
                <a:uFillTx/>
                <a:latin typeface="+mn-lt"/>
                <a:ea typeface="+mn-ea"/>
                <a:cs typeface="+mn-cs"/>
              </a:rPr>
              <a:t>Mier</a:t>
            </a:r>
            <a:r>
              <a:rPr kumimoji="0" lang="en-US" sz="1800" b="0" i="0" u="none" strike="noStrike" kern="1200" cap="none" spc="0" normalizeH="0" baseline="0" noProof="0" dirty="0" smtClean="0">
                <a:ln>
                  <a:noFill/>
                </a:ln>
                <a:solidFill>
                  <a:schemeClr val="tx1"/>
                </a:solidFill>
                <a:effectLst/>
                <a:uLnTx/>
                <a:uFillTx/>
                <a:latin typeface="+mn-lt"/>
                <a:ea typeface="+mn-ea"/>
                <a:cs typeface="+mn-cs"/>
              </a:rPr>
              <a:t>/ Allen – since IP is often of questionable value in protecting innovations, both for institutional reasons and because technology is available through so many different sources, firms need to position themselves to be better collaborators.   This includes</a:t>
            </a:r>
            <a:r>
              <a:rPr kumimoji="0" lang="en-US" sz="1800" b="0" i="0" u="none" strike="noStrike" kern="1200" cap="none" spc="0" normalizeH="0" noProof="0" dirty="0" smtClean="0">
                <a:ln>
                  <a:noFill/>
                </a:ln>
                <a:solidFill>
                  <a:schemeClr val="tx1"/>
                </a:solidFill>
                <a:effectLst/>
                <a:uLnTx/>
                <a:uFillTx/>
                <a:latin typeface="+mn-lt"/>
                <a:ea typeface="+mn-ea"/>
                <a:cs typeface="+mn-cs"/>
              </a:rPr>
              <a:t> </a:t>
            </a:r>
            <a:r>
              <a:rPr kumimoji="0" lang="en-US" sz="1800" b="0" i="0" u="none" strike="noStrike" kern="1200" cap="none" spc="0" normalizeH="0" baseline="0" noProof="0" dirty="0" smtClean="0">
                <a:ln>
                  <a:noFill/>
                </a:ln>
                <a:solidFill>
                  <a:schemeClr val="tx1"/>
                </a:solidFill>
                <a:effectLst/>
                <a:uLnTx/>
                <a:uFillTx/>
                <a:latin typeface="+mn-lt"/>
                <a:ea typeface="+mn-ea"/>
                <a:cs typeface="+mn-cs"/>
              </a:rPr>
              <a:t>positioning </a:t>
            </a:r>
            <a:r>
              <a:rPr lang="en-US" dirty="0" smtClean="0"/>
              <a:t>firm </a:t>
            </a:r>
            <a:r>
              <a:rPr kumimoji="0" lang="en-US" sz="1800" b="0" i="0" u="none" strike="noStrike" kern="1200" cap="none" spc="0" normalizeH="0" baseline="0" noProof="0" dirty="0" smtClean="0">
                <a:ln>
                  <a:noFill/>
                </a:ln>
                <a:solidFill>
                  <a:schemeClr val="tx1"/>
                </a:solidFill>
                <a:effectLst/>
                <a:uLnTx/>
                <a:uFillTx/>
                <a:latin typeface="+mn-lt"/>
                <a:ea typeface="+mn-ea"/>
                <a:cs typeface="+mn-cs"/>
              </a:rPr>
              <a:t>in national/regional innovation clusters and networks and systems to sense early, mobilize faster,  and suggest firms should worry more about knowledge</a:t>
            </a:r>
            <a:r>
              <a:rPr kumimoji="0" lang="en-US" sz="1800" b="0" i="0" u="none" strike="noStrike" kern="1200" cap="none" spc="0" normalizeH="0" noProof="0" dirty="0" smtClean="0">
                <a:ln>
                  <a:noFill/>
                </a:ln>
                <a:solidFill>
                  <a:schemeClr val="tx1"/>
                </a:solidFill>
                <a:effectLst/>
                <a:uLnTx/>
                <a:uFillTx/>
                <a:latin typeface="+mn-lt"/>
                <a:ea typeface="+mn-ea"/>
                <a:cs typeface="+mn-cs"/>
              </a:rPr>
              <a:t> inflows and how to exploit them then they worry about </a:t>
            </a:r>
            <a:r>
              <a:rPr kumimoji="0" lang="en-US" sz="1800" b="0" i="0" u="none" strike="noStrike" kern="1200" cap="none" spc="0" normalizeH="0" baseline="0" noProof="0" dirty="0" smtClean="0">
                <a:ln>
                  <a:noFill/>
                </a:ln>
                <a:solidFill>
                  <a:schemeClr val="tx1"/>
                </a:solidFill>
                <a:effectLst/>
                <a:uLnTx/>
                <a:uFillTx/>
                <a:latin typeface="+mn-lt"/>
                <a:ea typeface="+mn-ea"/>
                <a:cs typeface="+mn-cs"/>
              </a:rPr>
              <a:t>outflows.</a:t>
            </a:r>
            <a:r>
              <a:rPr kumimoji="0" lang="en-US" sz="1800" b="0" i="0" u="none" strike="noStrike" kern="1200" cap="none" spc="0" normalizeH="0" noProof="0" dirty="0" smtClean="0">
                <a:ln>
                  <a:noFill/>
                </a:ln>
                <a:solidFill>
                  <a:schemeClr val="tx1"/>
                </a:solidFill>
                <a:effectLst/>
                <a:uLnTx/>
                <a:uFillTx/>
                <a:latin typeface="+mn-lt"/>
                <a:ea typeface="+mn-ea"/>
                <a:cs typeface="+mn-cs"/>
              </a:rPr>
              <a:t>  It also suggests there is no one best set of capabilities to develop – many possible ways for firms to create unique combinations of knowledge resources.</a:t>
            </a:r>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Wingdings" pitchFamily="2" charset="2"/>
              <a:buChar char="§"/>
              <a:tabLst/>
              <a:defRPr/>
            </a:pPr>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Wingdings" pitchFamily="2" charset="2"/>
              <a:buChar char="§"/>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How should firms leverage R&amp;D service organizations?   </a:t>
            </a:r>
            <a:r>
              <a:rPr lang="en-US" dirty="0" smtClean="0"/>
              <a:t>How does this differ </a:t>
            </a:r>
            <a:r>
              <a:rPr lang="en-US" dirty="0" err="1" smtClean="0"/>
              <a:t>i</a:t>
            </a:r>
            <a:r>
              <a:rPr kumimoji="0" lang="en-US" sz="1800" b="0" i="0" u="none" strike="noStrike" kern="1200" cap="none" spc="0" normalizeH="0" baseline="0" noProof="0" dirty="0" smtClean="0">
                <a:ln>
                  <a:noFill/>
                </a:ln>
                <a:solidFill>
                  <a:schemeClr val="tx1"/>
                </a:solidFill>
                <a:effectLst/>
                <a:uLnTx/>
                <a:uFillTx/>
                <a:latin typeface="+mn-lt"/>
                <a:ea typeface="+mn-ea"/>
                <a:cs typeface="+mn-cs"/>
              </a:rPr>
              <a:t>f you are the innovation leader vs. you are playing catch up?  </a:t>
            </a:r>
          </a:p>
          <a:p>
            <a:pPr marL="742950" marR="0" lvl="1" indent="-285750" algn="l" defTabSz="914400" rtl="0" eaLnBrk="1" fontAlgn="auto" latinLnBrk="0" hangingPunct="1">
              <a:lnSpc>
                <a:spcPct val="100000"/>
              </a:lnSpc>
              <a:spcBef>
                <a:spcPct val="20000"/>
              </a:spcBef>
              <a:spcAft>
                <a:spcPts val="0"/>
              </a:spcAft>
              <a:buClrTx/>
              <a:buSzTx/>
              <a:buFont typeface="Wingdings" pitchFamily="2" charset="2"/>
              <a:buChar char="§"/>
              <a:tabLst/>
              <a:defRPr/>
            </a:pPr>
            <a:endParaRPr lang="en-US" dirty="0" smtClean="0"/>
          </a:p>
          <a:p>
            <a:pPr marL="742950" marR="0" lvl="1" indent="-285750" algn="l" defTabSz="914400" rtl="0" eaLnBrk="1" fontAlgn="auto" latinLnBrk="0" hangingPunct="1">
              <a:lnSpc>
                <a:spcPct val="100000"/>
              </a:lnSpc>
              <a:spcBef>
                <a:spcPct val="20000"/>
              </a:spcBef>
              <a:spcAft>
                <a:spcPts val="0"/>
              </a:spcAft>
              <a:buClrTx/>
              <a:buSzTx/>
              <a:buFont typeface="Wingdings" pitchFamily="2" charset="2"/>
              <a:buChar char="§"/>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How much R does a firm need to do?  Does it depends on availability of </a:t>
            </a:r>
            <a:r>
              <a:rPr kumimoji="0" lang="en-US" sz="1800" b="0" i="0" u="none" strike="noStrike" kern="1200" cap="none" spc="0" normalizeH="0" baseline="0" noProof="0" dirty="0" smtClean="0">
                <a:ln>
                  <a:noFill/>
                </a:ln>
                <a:solidFill>
                  <a:schemeClr val="tx1"/>
                </a:solidFill>
                <a:effectLst/>
                <a:uLnTx/>
                <a:uFillTx/>
                <a:latin typeface="+mn-lt"/>
                <a:ea typeface="+mn-ea"/>
                <a:cs typeface="+mn-cs"/>
              </a:rPr>
              <a:t>absorptive </a:t>
            </a:r>
            <a:r>
              <a:rPr kumimoji="0" lang="en-US" sz="1800" b="0" i="0" u="none" strike="noStrike" kern="1200" cap="none" spc="0" normalizeH="0" baseline="0" noProof="0" dirty="0" smtClean="0">
                <a:ln>
                  <a:noFill/>
                </a:ln>
                <a:solidFill>
                  <a:schemeClr val="tx1"/>
                </a:solidFill>
                <a:effectLst/>
                <a:uLnTx/>
                <a:uFillTx/>
                <a:latin typeface="+mn-lt"/>
                <a:ea typeface="+mn-ea"/>
                <a:cs typeface="+mn-cs"/>
              </a:rPr>
              <a:t>capacity or bridging organizations, like TTPs? </a:t>
            </a:r>
          </a:p>
          <a:p>
            <a:pPr marL="742950" marR="0" lvl="1" indent="-285750" algn="l" defTabSz="914400" rtl="0" eaLnBrk="1" fontAlgn="auto" latinLnBrk="0" hangingPunct="1">
              <a:lnSpc>
                <a:spcPct val="100000"/>
              </a:lnSpc>
              <a:spcBef>
                <a:spcPct val="20000"/>
              </a:spcBef>
              <a:spcAft>
                <a:spcPts val="0"/>
              </a:spcAft>
              <a:buClrTx/>
              <a:buSzTx/>
              <a:buFont typeface="Wingdings" pitchFamily="2" charset="2"/>
              <a:buChar char="§"/>
              <a:tabLst/>
              <a:defRPr/>
            </a:pPr>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Wingdings" pitchFamily="2" charset="2"/>
              <a:buChar char="§"/>
              <a:tabLst/>
              <a:defRPr/>
            </a:pPr>
            <a:endParaRPr kumimoji="0" lang="en-US" sz="1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Questions worthy of further research</a:t>
            </a:r>
            <a:endParaRPr lang="en-US" sz="2800" dirty="0"/>
          </a:p>
        </p:txBody>
      </p:sp>
      <p:sp>
        <p:nvSpPr>
          <p:cNvPr id="3" name="Content Placeholder 2"/>
          <p:cNvSpPr>
            <a:spLocks noGrp="1"/>
          </p:cNvSpPr>
          <p:nvPr>
            <p:ph idx="1"/>
          </p:nvPr>
        </p:nvSpPr>
        <p:spPr>
          <a:xfrm>
            <a:off x="457200" y="1524000"/>
            <a:ext cx="8229600" cy="4754563"/>
          </a:xfrm>
        </p:spPr>
        <p:txBody>
          <a:bodyPr>
            <a:normAutofit fontScale="70000" lnSpcReduction="20000"/>
          </a:bodyPr>
          <a:lstStyle/>
          <a:p>
            <a:r>
              <a:rPr lang="en-US" dirty="0" smtClean="0"/>
              <a:t>How to adapt to the “wrong” country?</a:t>
            </a:r>
          </a:p>
          <a:p>
            <a:endParaRPr lang="en-US" dirty="0" smtClean="0"/>
          </a:p>
          <a:p>
            <a:r>
              <a:rPr lang="en-US" dirty="0" smtClean="0"/>
              <a:t>How to look at differences across legal institutions as potential opportunities?</a:t>
            </a:r>
          </a:p>
          <a:p>
            <a:endParaRPr lang="en-US" dirty="0" smtClean="0"/>
          </a:p>
          <a:p>
            <a:r>
              <a:rPr lang="en-US" dirty="0" smtClean="0"/>
              <a:t>Regional transfers across regions within a country may be an important element of national innovation system firm can take advantage of in locating – e.g. in China cross regional transfers through Universities are encouraged and managed</a:t>
            </a:r>
          </a:p>
          <a:p>
            <a:endParaRPr lang="en-US" dirty="0" smtClean="0"/>
          </a:p>
          <a:p>
            <a:r>
              <a:rPr lang="en-US" dirty="0" smtClean="0"/>
              <a:t>Governments stimulate innovation in m any indirect ways – e.g. by funding Universities.  How do the differences in whether innovation regions are supported by various ground-up vs. top down government initiatives matter for the way firms can tap into the knowledge generated in the region?  Which ones seem to correlate with innovation regions being discovery vs. design driven – or falling somewhere in between?</a:t>
            </a:r>
          </a:p>
        </p:txBody>
      </p:sp>
      <p:sp>
        <p:nvSpPr>
          <p:cNvPr id="5" name="Footer Placeholder 4"/>
          <p:cNvSpPr>
            <a:spLocks noGrp="1"/>
          </p:cNvSpPr>
          <p:nvPr>
            <p:ph type="ftr" sz="quarter" idx="11"/>
          </p:nvPr>
        </p:nvSpPr>
        <p:spPr>
          <a:xfrm>
            <a:off x="914400" y="6705599"/>
            <a:ext cx="7233915" cy="152401"/>
          </a:xfrm>
        </p:spPr>
        <p:txBody>
          <a:bodyPr/>
          <a:lstStyle/>
          <a:p>
            <a:r>
              <a:rPr lang="en-US" dirty="0" smtClean="0"/>
              <a:t>Katz Graduate School of Business - Echo Strategies - International Business Center, University of Pittsburgh   Forum on Global Collaboration for Innovation    January 7-8, 2011</a:t>
            </a:r>
            <a:endParaRPr lang="en-US" dirty="0"/>
          </a:p>
        </p:txBody>
      </p:sp>
      <p:sp>
        <p:nvSpPr>
          <p:cNvPr id="4" name="Slide Number Placeholder 3"/>
          <p:cNvSpPr>
            <a:spLocks noGrp="1"/>
          </p:cNvSpPr>
          <p:nvPr>
            <p:ph type="sldNum" sz="quarter" idx="12"/>
          </p:nvPr>
        </p:nvSpPr>
        <p:spPr/>
        <p:txBody>
          <a:bodyPr/>
          <a:lstStyle/>
          <a:p>
            <a:fld id="{02E6509E-4104-4B99-9A7D-63D8A39B8688}"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Questions worthy of further research</a:t>
            </a:r>
            <a:endParaRPr lang="en-US" sz="2800" dirty="0"/>
          </a:p>
        </p:txBody>
      </p:sp>
      <p:sp>
        <p:nvSpPr>
          <p:cNvPr id="3" name="Content Placeholder 2"/>
          <p:cNvSpPr>
            <a:spLocks noGrp="1"/>
          </p:cNvSpPr>
          <p:nvPr>
            <p:ph idx="1"/>
          </p:nvPr>
        </p:nvSpPr>
        <p:spPr>
          <a:xfrm>
            <a:off x="457200" y="1600200"/>
            <a:ext cx="8229600" cy="4525963"/>
          </a:xfrm>
        </p:spPr>
        <p:txBody>
          <a:bodyPr>
            <a:normAutofit fontScale="70000" lnSpcReduction="20000"/>
          </a:bodyPr>
          <a:lstStyle/>
          <a:p>
            <a:r>
              <a:rPr lang="en-US" dirty="0" smtClean="0"/>
              <a:t>How do location and spillovers relate to exploitative versus exploratory innovation? Note there is a difference in what these mean from discovery versus design driven innovation, and confusion in the literature about these terms.  Usually exploration means to move into new domains, innovate in ways that build on little of a firm’s experience, whereas exploitation occurs when firms do more of what they already know how to do well.</a:t>
            </a:r>
          </a:p>
          <a:p>
            <a:endParaRPr lang="en-US" dirty="0" smtClean="0"/>
          </a:p>
          <a:p>
            <a:r>
              <a:rPr lang="en-US" dirty="0" smtClean="0"/>
              <a:t>How can firms organize to capture exploratory and exploitative opportunities in a region?</a:t>
            </a:r>
          </a:p>
          <a:p>
            <a:endParaRPr lang="en-US" dirty="0" smtClean="0"/>
          </a:p>
          <a:p>
            <a:r>
              <a:rPr lang="en-US" dirty="0" smtClean="0"/>
              <a:t>We need to understand how knowledge and innovation flows at different levels (individual, firm, region, country, global) affect each other, since each will likely be managed differently.</a:t>
            </a:r>
          </a:p>
          <a:p>
            <a:endParaRPr lang="en-US" dirty="0" smtClean="0"/>
          </a:p>
        </p:txBody>
      </p:sp>
      <p:sp>
        <p:nvSpPr>
          <p:cNvPr id="5" name="Footer Placeholder 4"/>
          <p:cNvSpPr>
            <a:spLocks noGrp="1"/>
          </p:cNvSpPr>
          <p:nvPr>
            <p:ph type="ftr" sz="quarter" idx="11"/>
          </p:nvPr>
        </p:nvSpPr>
        <p:spPr>
          <a:xfrm>
            <a:off x="1219200" y="6400800"/>
            <a:ext cx="6929115" cy="350519"/>
          </a:xfrm>
        </p:spPr>
        <p:txBody>
          <a:bodyPr/>
          <a:lstStyle/>
          <a:p>
            <a:r>
              <a:rPr lang="en-US" dirty="0" smtClean="0"/>
              <a:t>Katz Graduate School of Business - Echo Strategies - International Business Center, University of Pittsburgh   Forum on Global Collaboration for Innovation    January 7-8, 2011</a:t>
            </a:r>
            <a:endParaRPr lang="en-US" dirty="0"/>
          </a:p>
        </p:txBody>
      </p:sp>
      <p:sp>
        <p:nvSpPr>
          <p:cNvPr id="4" name="Slide Number Placeholder 3"/>
          <p:cNvSpPr>
            <a:spLocks noGrp="1"/>
          </p:cNvSpPr>
          <p:nvPr>
            <p:ph type="sldNum" sz="quarter" idx="12"/>
          </p:nvPr>
        </p:nvSpPr>
        <p:spPr/>
        <p:txBody>
          <a:bodyPr/>
          <a:lstStyle/>
          <a:p>
            <a:fld id="{02E6509E-4104-4B99-9A7D-63D8A39B8688}"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274638"/>
            <a:ext cx="8229600" cy="715962"/>
          </a:xfrm>
        </p:spPr>
        <p:txBody>
          <a:bodyPr>
            <a:noAutofit/>
          </a:bodyPr>
          <a:lstStyle/>
          <a:p>
            <a:r>
              <a:rPr lang="en-US" sz="2800" dirty="0" smtClean="0"/>
              <a:t>Questions worthy of further research</a:t>
            </a:r>
            <a:endParaRPr lang="en-US" sz="2800" dirty="0"/>
          </a:p>
        </p:txBody>
      </p:sp>
      <p:sp>
        <p:nvSpPr>
          <p:cNvPr id="3" name="Content Placeholder 2"/>
          <p:cNvSpPr>
            <a:spLocks noGrp="1"/>
          </p:cNvSpPr>
          <p:nvPr>
            <p:ph idx="1"/>
          </p:nvPr>
        </p:nvSpPr>
        <p:spPr>
          <a:xfrm>
            <a:off x="381000" y="1524000"/>
            <a:ext cx="8458200" cy="4953000"/>
          </a:xfrm>
        </p:spPr>
        <p:txBody>
          <a:bodyPr>
            <a:noAutofit/>
          </a:bodyPr>
          <a:lstStyle/>
          <a:p>
            <a:r>
              <a:rPr lang="en-US" sz="1800" dirty="0" smtClean="0"/>
              <a:t>How can innovation be better integrated into a company’s corporate strategy?</a:t>
            </a:r>
          </a:p>
          <a:p>
            <a:endParaRPr lang="en-US" sz="1800" dirty="0" smtClean="0"/>
          </a:p>
          <a:p>
            <a:r>
              <a:rPr lang="en-US" sz="1800" dirty="0" smtClean="0"/>
              <a:t>Some believe separate of R &amp; D is the end of organizations as we know them – firms are instead comprised of systems of relationships with more transient functional boundaries.</a:t>
            </a:r>
          </a:p>
          <a:p>
            <a:endParaRPr lang="en-US" sz="1800" dirty="0" smtClean="0"/>
          </a:p>
          <a:p>
            <a:r>
              <a:rPr lang="en-US" sz="1800" dirty="0" smtClean="0"/>
              <a:t>To find the right organization of R, D, C need to first understand the natural flow of these activities, then decide where they should reside. Groups need to understand the lifecycle of what the other group is creating – scope and durability of solutions.</a:t>
            </a:r>
          </a:p>
          <a:p>
            <a:endParaRPr lang="en-US" sz="1800" dirty="0" smtClean="0"/>
          </a:p>
          <a:p>
            <a:r>
              <a:rPr lang="en-US" sz="1800" dirty="0" smtClean="0"/>
              <a:t>Management of transitions between activities is key.  Need to manage overlap to enable insights consistent with activity lifecycle and minimize distraction.   Managing connection is also about managing and sustaining absorptive capacity. </a:t>
            </a:r>
          </a:p>
          <a:p>
            <a:pPr>
              <a:buNone/>
            </a:pPr>
            <a:endParaRPr lang="en-US" sz="1800" dirty="0" smtClean="0"/>
          </a:p>
          <a:p>
            <a:r>
              <a:rPr lang="en-US" sz="1800" dirty="0" smtClean="0"/>
              <a:t>Ideal separation likely differs by industry, region, and company.  Historical contingencies of firms’ co-location of these activities will constrain adapting these boundaries. </a:t>
            </a:r>
          </a:p>
          <a:p>
            <a:endParaRPr lang="en-US" sz="1800" dirty="0" smtClean="0"/>
          </a:p>
        </p:txBody>
      </p:sp>
      <p:sp>
        <p:nvSpPr>
          <p:cNvPr id="4" name="Slide Number Placeholder 3"/>
          <p:cNvSpPr>
            <a:spLocks noGrp="1"/>
          </p:cNvSpPr>
          <p:nvPr>
            <p:ph type="sldNum" sz="quarter" idx="12"/>
          </p:nvPr>
        </p:nvSpPr>
        <p:spPr/>
        <p:txBody>
          <a:bodyPr/>
          <a:lstStyle/>
          <a:p>
            <a:fld id="{02E6509E-4104-4B99-9A7D-63D8A39B8688}"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noAutofit/>
          </a:bodyPr>
          <a:lstStyle/>
          <a:p>
            <a:r>
              <a:rPr lang="en-US" sz="2800" dirty="0" smtClean="0"/>
              <a:t>Questions worthy of further research</a:t>
            </a:r>
            <a:endParaRPr lang="en-US" sz="2800" dirty="0"/>
          </a:p>
        </p:txBody>
      </p:sp>
      <p:sp>
        <p:nvSpPr>
          <p:cNvPr id="3" name="Content Placeholder 2"/>
          <p:cNvSpPr>
            <a:spLocks noGrp="1"/>
          </p:cNvSpPr>
          <p:nvPr>
            <p:ph idx="1"/>
          </p:nvPr>
        </p:nvSpPr>
        <p:spPr>
          <a:xfrm>
            <a:off x="457200" y="1524000"/>
            <a:ext cx="8229600" cy="4876800"/>
          </a:xfrm>
        </p:spPr>
        <p:txBody>
          <a:bodyPr>
            <a:normAutofit fontScale="70000" lnSpcReduction="20000"/>
          </a:bodyPr>
          <a:lstStyle/>
          <a:p>
            <a:r>
              <a:rPr lang="en-US" dirty="0" smtClean="0"/>
              <a:t>Outsourcing of R &amp; D &amp; C – what are the effects on a firm’s absorptive capacity and ability to assimilate  knowledge and technologies from geographically dispersed listening posts, knowledge factors, design driven clusters?  Does it depend on a firm’s position in national innovation systems or regional clusters?</a:t>
            </a:r>
          </a:p>
          <a:p>
            <a:endParaRPr lang="en-US" dirty="0" smtClean="0"/>
          </a:p>
          <a:p>
            <a:r>
              <a:rPr lang="en-US" dirty="0" smtClean="0"/>
              <a:t>Are there configurations of R, D, C activities that are more successful for certain strategies or for particular kinds of innovation than others?</a:t>
            </a:r>
          </a:p>
          <a:p>
            <a:endParaRPr lang="en-US" dirty="0" smtClean="0"/>
          </a:p>
          <a:p>
            <a:r>
              <a:rPr lang="en-US" dirty="0" smtClean="0"/>
              <a:t>How does thinking about innovation as an open system alter the possibilities for organizing R, D, C?  Perhaps we can think about these choices as ‘make or buy’ decisions and consult the mergers &amp; acquisition literature for insight into how to manage the associated search, transaction, and integration costs.  How to manage the risk of knowledge outflows and harvesting of ideas will have to address cultural differences and failure management.</a:t>
            </a:r>
            <a:endParaRPr lang="en-US" sz="1800" dirty="0"/>
          </a:p>
        </p:txBody>
      </p:sp>
      <p:sp>
        <p:nvSpPr>
          <p:cNvPr id="6" name="Footer Placeholder 5"/>
          <p:cNvSpPr>
            <a:spLocks noGrp="1"/>
          </p:cNvSpPr>
          <p:nvPr>
            <p:ph type="ftr" sz="quarter" idx="11"/>
          </p:nvPr>
        </p:nvSpPr>
        <p:spPr>
          <a:xfrm>
            <a:off x="1524000" y="6248400"/>
            <a:ext cx="7010400" cy="609599"/>
          </a:xfrm>
        </p:spPr>
        <p:txBody>
          <a:bodyPr/>
          <a:lstStyle/>
          <a:p>
            <a:r>
              <a:rPr lang="en-US" dirty="0" smtClean="0"/>
              <a:t>Katz Graduate School of Business - Echo Strategies - International Business Center, University of Pittsburgh   Forum on Global Collaboration for Innovation    January 7-8, 2011</a:t>
            </a:r>
            <a:endParaRPr lang="en-US" dirty="0"/>
          </a:p>
        </p:txBody>
      </p:sp>
      <p:sp>
        <p:nvSpPr>
          <p:cNvPr id="4" name="Slide Number Placeholder 3"/>
          <p:cNvSpPr>
            <a:spLocks noGrp="1"/>
          </p:cNvSpPr>
          <p:nvPr>
            <p:ph type="sldNum" sz="quarter" idx="12"/>
          </p:nvPr>
        </p:nvSpPr>
        <p:spPr/>
        <p:txBody>
          <a:bodyPr/>
          <a:lstStyle/>
          <a:p>
            <a:fld id="{02E6509E-4104-4B99-9A7D-63D8A39B8688}"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noAutofit/>
          </a:bodyPr>
          <a:lstStyle/>
          <a:p>
            <a:r>
              <a:rPr lang="en-US" sz="2800" dirty="0" smtClean="0"/>
              <a:t>Summary of Questions Gaps in Understanding</a:t>
            </a:r>
            <a:endParaRPr lang="en-US" sz="2800" dirty="0"/>
          </a:p>
        </p:txBody>
      </p:sp>
      <p:sp>
        <p:nvSpPr>
          <p:cNvPr id="3" name="Content Placeholder 2"/>
          <p:cNvSpPr>
            <a:spLocks noGrp="1"/>
          </p:cNvSpPr>
          <p:nvPr>
            <p:ph idx="1"/>
          </p:nvPr>
        </p:nvSpPr>
        <p:spPr>
          <a:xfrm>
            <a:off x="457200" y="1524000"/>
            <a:ext cx="8229600" cy="4724400"/>
          </a:xfrm>
        </p:spPr>
        <p:txBody>
          <a:bodyPr>
            <a:normAutofit fontScale="70000" lnSpcReduction="20000"/>
          </a:bodyPr>
          <a:lstStyle/>
          <a:p>
            <a:endParaRPr lang="en-US" dirty="0" smtClean="0"/>
          </a:p>
          <a:p>
            <a:r>
              <a:rPr lang="en-US" dirty="0" smtClean="0"/>
              <a:t>When to be </a:t>
            </a:r>
            <a:r>
              <a:rPr lang="en-US" dirty="0" smtClean="0"/>
              <a:t>there?</a:t>
            </a:r>
          </a:p>
          <a:p>
            <a:pPr lvl="1"/>
            <a:r>
              <a:rPr lang="en-US" dirty="0" smtClean="0"/>
              <a:t>F</a:t>
            </a:r>
            <a:r>
              <a:rPr lang="en-US" dirty="0" smtClean="0"/>
              <a:t>or </a:t>
            </a:r>
            <a:r>
              <a:rPr lang="en-US" dirty="0" smtClean="0"/>
              <a:t>what kinds of discovery and design activities</a:t>
            </a:r>
            <a:r>
              <a:rPr lang="en-US" dirty="0" smtClean="0"/>
              <a:t>?  </a:t>
            </a:r>
          </a:p>
          <a:p>
            <a:pPr lvl="1"/>
            <a:r>
              <a:rPr lang="en-US" dirty="0" smtClean="0"/>
              <a:t>Boundaries </a:t>
            </a:r>
            <a:r>
              <a:rPr lang="en-US" dirty="0" smtClean="0"/>
              <a:t>of R&amp;D need to be rethought – inside and outside the </a:t>
            </a:r>
            <a:r>
              <a:rPr lang="en-US" dirty="0" smtClean="0"/>
              <a:t>firm</a:t>
            </a:r>
          </a:p>
          <a:p>
            <a:pPr lvl="1"/>
            <a:r>
              <a:rPr lang="en-US" dirty="0" smtClean="0"/>
              <a:t>Integration </a:t>
            </a:r>
            <a:r>
              <a:rPr lang="en-US" dirty="0" smtClean="0"/>
              <a:t>of IT &amp; R&amp;D needs to be better understood</a:t>
            </a:r>
          </a:p>
          <a:p>
            <a:endParaRPr lang="en-US" dirty="0" smtClean="0"/>
          </a:p>
          <a:p>
            <a:r>
              <a:rPr lang="en-US" dirty="0" smtClean="0"/>
              <a:t>How to be </a:t>
            </a:r>
            <a:r>
              <a:rPr lang="en-US" dirty="0" smtClean="0"/>
              <a:t>there?</a:t>
            </a:r>
          </a:p>
          <a:p>
            <a:pPr lvl="1"/>
            <a:r>
              <a:rPr lang="en-US" dirty="0" smtClean="0"/>
              <a:t>W</a:t>
            </a:r>
            <a:r>
              <a:rPr lang="en-US" dirty="0" smtClean="0"/>
              <a:t>hat </a:t>
            </a:r>
            <a:r>
              <a:rPr lang="en-US" dirty="0" smtClean="0"/>
              <a:t>kind of innovation system will benefit me, what role should we play in it</a:t>
            </a:r>
            <a:r>
              <a:rPr lang="en-US" dirty="0" smtClean="0"/>
              <a:t>?</a:t>
            </a:r>
            <a:endParaRPr lang="en-US" dirty="0" smtClean="0"/>
          </a:p>
          <a:p>
            <a:pPr lvl="1"/>
            <a:r>
              <a:rPr lang="en-US" dirty="0" smtClean="0"/>
              <a:t>How </a:t>
            </a:r>
            <a:r>
              <a:rPr lang="en-US" dirty="0" smtClean="0"/>
              <a:t>to engage country-specific resources to create firm-specific resources – priorities, specific kinds of actions?</a:t>
            </a:r>
          </a:p>
          <a:p>
            <a:endParaRPr lang="en-US" dirty="0" smtClean="0"/>
          </a:p>
          <a:p>
            <a:r>
              <a:rPr lang="en-US" dirty="0" smtClean="0"/>
              <a:t>How best to manage organizations to benefit from these various knowledge flows and maximize the gains from discovery and design driven depends on all of these factors</a:t>
            </a:r>
          </a:p>
          <a:p>
            <a:endParaRPr lang="en-US" sz="1800" dirty="0"/>
          </a:p>
        </p:txBody>
      </p:sp>
      <p:sp>
        <p:nvSpPr>
          <p:cNvPr id="6" name="Footer Placeholder 5"/>
          <p:cNvSpPr>
            <a:spLocks noGrp="1"/>
          </p:cNvSpPr>
          <p:nvPr>
            <p:ph type="ftr" sz="quarter" idx="11"/>
          </p:nvPr>
        </p:nvSpPr>
        <p:spPr>
          <a:xfrm>
            <a:off x="1295400" y="6400800"/>
            <a:ext cx="6852915" cy="350519"/>
          </a:xfrm>
        </p:spPr>
        <p:txBody>
          <a:bodyPr/>
          <a:lstStyle/>
          <a:p>
            <a:r>
              <a:rPr lang="en-US" dirty="0" smtClean="0"/>
              <a:t>Katz Graduate School of Business - Echo Strategies - International Business Center, University of Pittsburgh   Forum on Global Collaboration for Innovation    January 7-8, 2011</a:t>
            </a:r>
            <a:endParaRPr lang="en-US" dirty="0"/>
          </a:p>
        </p:txBody>
      </p:sp>
      <p:sp>
        <p:nvSpPr>
          <p:cNvPr id="4" name="Slide Number Placeholder 3"/>
          <p:cNvSpPr>
            <a:spLocks noGrp="1"/>
          </p:cNvSpPr>
          <p:nvPr>
            <p:ph type="sldNum" sz="quarter" idx="12"/>
          </p:nvPr>
        </p:nvSpPr>
        <p:spPr/>
        <p:txBody>
          <a:bodyPr/>
          <a:lstStyle/>
          <a:p>
            <a:fld id="{02E6509E-4104-4B99-9A7D-63D8A39B8688}"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noAutofit/>
          </a:bodyPr>
          <a:lstStyle/>
          <a:p>
            <a:r>
              <a:rPr lang="en-US" sz="2800" dirty="0" smtClean="0"/>
              <a:t>Action Items</a:t>
            </a:r>
            <a:endParaRPr lang="en-US" sz="2800" dirty="0"/>
          </a:p>
        </p:txBody>
      </p:sp>
      <p:sp>
        <p:nvSpPr>
          <p:cNvPr id="3" name="Content Placeholder 2"/>
          <p:cNvSpPr>
            <a:spLocks noGrp="1"/>
          </p:cNvSpPr>
          <p:nvPr>
            <p:ph idx="1"/>
          </p:nvPr>
        </p:nvSpPr>
        <p:spPr/>
        <p:txBody>
          <a:bodyPr>
            <a:normAutofit/>
          </a:bodyPr>
          <a:lstStyle/>
          <a:p>
            <a:r>
              <a:rPr lang="en-US" dirty="0" smtClean="0"/>
              <a:t>Make the forum an annual </a:t>
            </a:r>
            <a:r>
              <a:rPr lang="en-US" dirty="0" smtClean="0"/>
              <a:t>event</a:t>
            </a:r>
          </a:p>
          <a:p>
            <a:endParaRPr lang="en-US" dirty="0" smtClean="0"/>
          </a:p>
          <a:p>
            <a:r>
              <a:rPr lang="en-US" dirty="0" smtClean="0"/>
              <a:t>Include a focus on other emerging markets (India, Brazil)</a:t>
            </a:r>
          </a:p>
          <a:p>
            <a:endParaRPr lang="en-US" dirty="0" smtClean="0"/>
          </a:p>
          <a:p>
            <a:r>
              <a:rPr lang="en-US" dirty="0" smtClean="0"/>
              <a:t>Expand </a:t>
            </a:r>
            <a:r>
              <a:rPr lang="en-US" dirty="0" smtClean="0"/>
              <a:t>the disciplinary and industry variation of participants</a:t>
            </a:r>
          </a:p>
        </p:txBody>
      </p:sp>
      <p:sp>
        <p:nvSpPr>
          <p:cNvPr id="6" name="Footer Placeholder 5"/>
          <p:cNvSpPr>
            <a:spLocks noGrp="1"/>
          </p:cNvSpPr>
          <p:nvPr>
            <p:ph type="ftr" sz="quarter" idx="11"/>
          </p:nvPr>
        </p:nvSpPr>
        <p:spPr>
          <a:xfrm>
            <a:off x="1295400" y="6248400"/>
            <a:ext cx="6852915" cy="502919"/>
          </a:xfrm>
        </p:spPr>
        <p:txBody>
          <a:bodyPr/>
          <a:lstStyle/>
          <a:p>
            <a:r>
              <a:rPr lang="en-US" dirty="0" smtClean="0"/>
              <a:t>Katz Graduate School of Business - Echo Strategies - International Business Center, University of Pittsburgh   Forum on Global Collaboration for Innovation    January 7-8, 2011</a:t>
            </a:r>
            <a:endParaRPr lang="en-US" dirty="0"/>
          </a:p>
        </p:txBody>
      </p:sp>
      <p:sp>
        <p:nvSpPr>
          <p:cNvPr id="4" name="Slide Number Placeholder 3"/>
          <p:cNvSpPr>
            <a:spLocks noGrp="1"/>
          </p:cNvSpPr>
          <p:nvPr>
            <p:ph type="sldNum" sz="quarter" idx="12"/>
          </p:nvPr>
        </p:nvSpPr>
        <p:spPr/>
        <p:txBody>
          <a:bodyPr/>
          <a:lstStyle/>
          <a:p>
            <a:fld id="{02E6509E-4104-4B99-9A7D-63D8A39B8688}" type="slidenum">
              <a:rPr lang="en-US" smtClean="0"/>
              <a:pPr/>
              <a:t>26</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44562"/>
          </a:xfrm>
        </p:spPr>
        <p:txBody>
          <a:bodyPr>
            <a:noAutofit/>
          </a:bodyPr>
          <a:lstStyle/>
          <a:p>
            <a:r>
              <a:rPr lang="en-US" sz="2400" dirty="0" smtClean="0"/>
              <a:t>Forum creation as a microcosm </a:t>
            </a:r>
            <a:br>
              <a:rPr lang="en-US" sz="2400" dirty="0" smtClean="0"/>
            </a:br>
            <a:r>
              <a:rPr lang="en-US" sz="2400" dirty="0" smtClean="0"/>
              <a:t>of global collaboration for innovation: Spotting the opportunity</a:t>
            </a:r>
            <a:endParaRPr lang="en-US" sz="2400" dirty="0"/>
          </a:p>
        </p:txBody>
      </p:sp>
      <p:sp>
        <p:nvSpPr>
          <p:cNvPr id="32" name="Footer Placeholder 31"/>
          <p:cNvSpPr>
            <a:spLocks noGrp="1"/>
          </p:cNvSpPr>
          <p:nvPr>
            <p:ph type="ftr" sz="quarter" idx="11"/>
          </p:nvPr>
        </p:nvSpPr>
        <p:spPr>
          <a:xfrm>
            <a:off x="762000" y="6356350"/>
            <a:ext cx="7772400" cy="365125"/>
          </a:xfrm>
        </p:spPr>
        <p:txBody>
          <a:bodyPr/>
          <a:lstStyle/>
          <a:p>
            <a:r>
              <a:rPr lang="en-US" dirty="0" smtClean="0"/>
              <a:t>Katz Graduate School of Business - Echo Strategies - International Business Center, University of Pittsburgh   </a:t>
            </a:r>
          </a:p>
          <a:p>
            <a:r>
              <a:rPr lang="en-US" dirty="0" smtClean="0"/>
              <a:t>Forum on Global Collaboration for Innovation    January 7-8, 2011</a:t>
            </a:r>
            <a:endParaRPr lang="en-US" dirty="0"/>
          </a:p>
        </p:txBody>
      </p:sp>
      <p:sp>
        <p:nvSpPr>
          <p:cNvPr id="30" name="Slide Number Placeholder 29"/>
          <p:cNvSpPr>
            <a:spLocks noGrp="1"/>
          </p:cNvSpPr>
          <p:nvPr>
            <p:ph type="sldNum" sz="quarter" idx="12"/>
          </p:nvPr>
        </p:nvSpPr>
        <p:spPr/>
        <p:txBody>
          <a:bodyPr/>
          <a:lstStyle/>
          <a:p>
            <a:fld id="{02E6509E-4104-4B99-9A7D-63D8A39B8688}" type="slidenum">
              <a:rPr lang="en-US" smtClean="0"/>
              <a:pPr/>
              <a:t>3</a:t>
            </a:fld>
            <a:endParaRPr lang="en-US"/>
          </a:p>
        </p:txBody>
      </p:sp>
      <p:sp>
        <p:nvSpPr>
          <p:cNvPr id="4" name="TextBox 3"/>
          <p:cNvSpPr txBox="1"/>
          <p:nvPr/>
        </p:nvSpPr>
        <p:spPr>
          <a:xfrm>
            <a:off x="381000" y="1447800"/>
            <a:ext cx="3429000" cy="615553"/>
          </a:xfrm>
          <a:prstGeom prst="rect">
            <a:avLst/>
          </a:prstGeom>
          <a:noFill/>
        </p:spPr>
        <p:txBody>
          <a:bodyPr wrap="square" rtlCol="0">
            <a:spAutoFit/>
          </a:bodyPr>
          <a:lstStyle/>
          <a:p>
            <a:pPr algn="ctr"/>
            <a:r>
              <a:rPr lang="en-US" sz="1600" dirty="0" smtClean="0"/>
              <a:t>CIBER (Centers for International Business Education and Research</a:t>
            </a:r>
            <a:r>
              <a:rPr lang="en-US" dirty="0" smtClean="0"/>
              <a:t>)</a:t>
            </a:r>
            <a:endParaRPr lang="en-US" dirty="0"/>
          </a:p>
        </p:txBody>
      </p:sp>
      <p:sp>
        <p:nvSpPr>
          <p:cNvPr id="5" name="TextBox 4"/>
          <p:cNvSpPr txBox="1"/>
          <p:nvPr/>
        </p:nvSpPr>
        <p:spPr>
          <a:xfrm>
            <a:off x="228600" y="2209800"/>
            <a:ext cx="3881319" cy="584775"/>
          </a:xfrm>
          <a:prstGeom prst="rect">
            <a:avLst/>
          </a:prstGeom>
          <a:noFill/>
        </p:spPr>
        <p:txBody>
          <a:bodyPr wrap="none" rtlCol="0">
            <a:spAutoFit/>
          </a:bodyPr>
          <a:lstStyle/>
          <a:p>
            <a:r>
              <a:rPr lang="en-US" sz="1600" dirty="0" smtClean="0"/>
              <a:t>International Business Center at Katz awards</a:t>
            </a:r>
          </a:p>
          <a:p>
            <a:r>
              <a:rPr lang="en-US" sz="1600" dirty="0" smtClean="0"/>
              <a:t>GAP (Global Academic Partnership) grants </a:t>
            </a:r>
            <a:endParaRPr lang="en-US" sz="1600" dirty="0"/>
          </a:p>
        </p:txBody>
      </p:sp>
      <p:sp>
        <p:nvSpPr>
          <p:cNvPr id="6" name="TextBox 5"/>
          <p:cNvSpPr txBox="1"/>
          <p:nvPr/>
        </p:nvSpPr>
        <p:spPr>
          <a:xfrm>
            <a:off x="1371600" y="2971800"/>
            <a:ext cx="1905000" cy="923330"/>
          </a:xfrm>
          <a:prstGeom prst="rect">
            <a:avLst/>
          </a:prstGeom>
          <a:noFill/>
        </p:spPr>
        <p:txBody>
          <a:bodyPr wrap="square" rtlCol="0">
            <a:spAutoFit/>
          </a:bodyPr>
          <a:lstStyle/>
          <a:p>
            <a:r>
              <a:rPr lang="en-US" dirty="0" smtClean="0"/>
              <a:t>Ravi Madhavan, recipient of 2009 GAP grant </a:t>
            </a:r>
            <a:endParaRPr lang="en-US" dirty="0"/>
          </a:p>
        </p:txBody>
      </p:sp>
      <p:sp>
        <p:nvSpPr>
          <p:cNvPr id="7" name="TextBox 6"/>
          <p:cNvSpPr txBox="1"/>
          <p:nvPr/>
        </p:nvSpPr>
        <p:spPr>
          <a:xfrm>
            <a:off x="3886200" y="3505200"/>
            <a:ext cx="2438400" cy="1477328"/>
          </a:xfrm>
          <a:prstGeom prst="rect">
            <a:avLst/>
          </a:prstGeom>
          <a:noFill/>
        </p:spPr>
        <p:txBody>
          <a:bodyPr wrap="square" rtlCol="0">
            <a:spAutoFit/>
          </a:bodyPr>
          <a:lstStyle/>
          <a:p>
            <a:r>
              <a:rPr lang="en-US" dirty="0" smtClean="0"/>
              <a:t>Sue Cohen studies how where knowledge resides matters for innovation, interest in global locus</a:t>
            </a:r>
            <a:endParaRPr lang="en-US" dirty="0"/>
          </a:p>
        </p:txBody>
      </p:sp>
      <p:sp>
        <p:nvSpPr>
          <p:cNvPr id="13" name="TextBox 12"/>
          <p:cNvSpPr txBox="1"/>
          <p:nvPr/>
        </p:nvSpPr>
        <p:spPr>
          <a:xfrm>
            <a:off x="6553200" y="5334000"/>
            <a:ext cx="1828800" cy="646331"/>
          </a:xfrm>
          <a:prstGeom prst="rect">
            <a:avLst/>
          </a:prstGeom>
          <a:noFill/>
        </p:spPr>
        <p:txBody>
          <a:bodyPr wrap="square" rtlCol="0">
            <a:spAutoFit/>
          </a:bodyPr>
          <a:lstStyle/>
          <a:p>
            <a:r>
              <a:rPr lang="en-US" dirty="0" smtClean="0"/>
              <a:t>Rabi Chatterjee, Prof of Marketing </a:t>
            </a:r>
            <a:endParaRPr lang="en-US" dirty="0"/>
          </a:p>
        </p:txBody>
      </p:sp>
      <p:sp>
        <p:nvSpPr>
          <p:cNvPr id="14" name="Oval 13"/>
          <p:cNvSpPr/>
          <p:nvPr/>
        </p:nvSpPr>
        <p:spPr>
          <a:xfrm>
            <a:off x="1981200" y="3733800"/>
            <a:ext cx="1905000" cy="1752600"/>
          </a:xfrm>
          <a:prstGeom prst="ellipse">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2133600" y="3962400"/>
            <a:ext cx="1676400" cy="1323439"/>
          </a:xfrm>
          <a:prstGeom prst="rect">
            <a:avLst/>
          </a:prstGeom>
          <a:noFill/>
          <a:ln>
            <a:noFill/>
            <a:prstDash val="dash"/>
          </a:ln>
        </p:spPr>
        <p:txBody>
          <a:bodyPr wrap="square" rtlCol="0">
            <a:spAutoFit/>
          </a:bodyPr>
          <a:lstStyle/>
          <a:p>
            <a:pPr algn="ctr"/>
            <a:r>
              <a:rPr lang="en-US" sz="1600" dirty="0" smtClean="0"/>
              <a:t>Members of Organizations &amp; Entrepreneurship group, Strategy area</a:t>
            </a:r>
            <a:endParaRPr lang="en-US" sz="1600" dirty="0"/>
          </a:p>
        </p:txBody>
      </p:sp>
      <p:sp>
        <p:nvSpPr>
          <p:cNvPr id="18" name="Oval 17"/>
          <p:cNvSpPr/>
          <p:nvPr/>
        </p:nvSpPr>
        <p:spPr>
          <a:xfrm>
            <a:off x="5486400" y="1981200"/>
            <a:ext cx="1828800" cy="1524000"/>
          </a:xfrm>
          <a:prstGeom prst="ellipse">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4114800" y="4953000"/>
            <a:ext cx="1905000" cy="1600200"/>
          </a:xfrm>
          <a:prstGeom prst="ellipse">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4114800" y="5105400"/>
            <a:ext cx="1905000" cy="1323439"/>
          </a:xfrm>
          <a:prstGeom prst="rect">
            <a:avLst/>
          </a:prstGeom>
          <a:noFill/>
        </p:spPr>
        <p:txBody>
          <a:bodyPr wrap="square" rtlCol="0">
            <a:spAutoFit/>
          </a:bodyPr>
          <a:lstStyle/>
          <a:p>
            <a:pPr algn="ctr"/>
            <a:r>
              <a:rPr lang="en-US" sz="1600" dirty="0" smtClean="0"/>
              <a:t>Committee to develop </a:t>
            </a:r>
            <a:r>
              <a:rPr lang="en-US" sz="1600" dirty="0" smtClean="0"/>
              <a:t>University Technology </a:t>
            </a:r>
            <a:r>
              <a:rPr lang="en-US" sz="1600" dirty="0" smtClean="0"/>
              <a:t>Commercialization program</a:t>
            </a:r>
            <a:endParaRPr lang="en-US" sz="1600" dirty="0"/>
          </a:p>
        </p:txBody>
      </p:sp>
      <p:sp>
        <p:nvSpPr>
          <p:cNvPr id="21" name="TextBox 20"/>
          <p:cNvSpPr txBox="1"/>
          <p:nvPr/>
        </p:nvSpPr>
        <p:spPr>
          <a:xfrm>
            <a:off x="7010400" y="3276600"/>
            <a:ext cx="1828800" cy="1200329"/>
          </a:xfrm>
          <a:prstGeom prst="rect">
            <a:avLst/>
          </a:prstGeom>
          <a:noFill/>
        </p:spPr>
        <p:txBody>
          <a:bodyPr wrap="square" rtlCol="0">
            <a:spAutoFit/>
          </a:bodyPr>
          <a:lstStyle/>
          <a:p>
            <a:r>
              <a:rPr lang="en-US" dirty="0" smtClean="0"/>
              <a:t>Lou Musante, Managing Partner Echo Strategies</a:t>
            </a:r>
            <a:endParaRPr lang="en-US" dirty="0"/>
          </a:p>
        </p:txBody>
      </p:sp>
      <p:sp>
        <p:nvSpPr>
          <p:cNvPr id="22" name="TextBox 21"/>
          <p:cNvSpPr txBox="1"/>
          <p:nvPr/>
        </p:nvSpPr>
        <p:spPr>
          <a:xfrm>
            <a:off x="5410200" y="2286000"/>
            <a:ext cx="2133600" cy="1077218"/>
          </a:xfrm>
          <a:prstGeom prst="rect">
            <a:avLst/>
          </a:prstGeom>
          <a:noFill/>
        </p:spPr>
        <p:txBody>
          <a:bodyPr wrap="square" rtlCol="0">
            <a:spAutoFit/>
          </a:bodyPr>
          <a:lstStyle/>
          <a:p>
            <a:pPr algn="ctr"/>
            <a:r>
              <a:rPr lang="en-US" sz="1600" dirty="0" smtClean="0"/>
              <a:t>Common interests in innovation, collaboration, and education</a:t>
            </a:r>
            <a:endParaRPr lang="en-US" sz="1600" dirty="0"/>
          </a:p>
        </p:txBody>
      </p:sp>
      <p:sp>
        <p:nvSpPr>
          <p:cNvPr id="27" name="Explosion 1 26"/>
          <p:cNvSpPr/>
          <p:nvPr/>
        </p:nvSpPr>
        <p:spPr>
          <a:xfrm>
            <a:off x="2971800" y="3200400"/>
            <a:ext cx="990600" cy="838200"/>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Explosion 1 27"/>
          <p:cNvSpPr/>
          <p:nvPr/>
        </p:nvSpPr>
        <p:spPr>
          <a:xfrm>
            <a:off x="5715000" y="4876800"/>
            <a:ext cx="990600" cy="838200"/>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Explosion 1 28"/>
          <p:cNvSpPr/>
          <p:nvPr/>
        </p:nvSpPr>
        <p:spPr>
          <a:xfrm>
            <a:off x="6096000" y="3276600"/>
            <a:ext cx="990600" cy="838200"/>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1" name="Straight Arrow Connector 30"/>
          <p:cNvCxnSpPr/>
          <p:nvPr/>
        </p:nvCxnSpPr>
        <p:spPr>
          <a:xfrm rot="5400000">
            <a:off x="1638300" y="2171700"/>
            <a:ext cx="228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rot="5400000">
            <a:off x="1905000" y="2895600"/>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6" name="Sun 35"/>
          <p:cNvSpPr/>
          <p:nvPr/>
        </p:nvSpPr>
        <p:spPr>
          <a:xfrm>
            <a:off x="3505200" y="1143000"/>
            <a:ext cx="1905000" cy="1905000"/>
          </a:xfrm>
          <a:prstGeom prst="su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3810000" y="1676400"/>
            <a:ext cx="1295400" cy="800219"/>
          </a:xfrm>
          <a:prstGeom prst="rect">
            <a:avLst/>
          </a:prstGeom>
          <a:noFill/>
        </p:spPr>
        <p:txBody>
          <a:bodyPr wrap="square" rtlCol="0">
            <a:spAutoFit/>
          </a:bodyPr>
          <a:lstStyle/>
          <a:p>
            <a:pPr algn="ctr"/>
            <a:r>
              <a:rPr lang="en-US" sz="1400" dirty="0" smtClean="0"/>
              <a:t>National, </a:t>
            </a:r>
          </a:p>
          <a:p>
            <a:pPr algn="ctr"/>
            <a:r>
              <a:rPr lang="en-US" sz="1400" dirty="0" smtClean="0"/>
              <a:t>Local Institutions</a:t>
            </a:r>
            <a:r>
              <a:rPr lang="en-US" dirty="0" smtClean="0"/>
              <a:t> </a:t>
            </a:r>
            <a:endParaRPr lang="en-US" dirty="0"/>
          </a:p>
        </p:txBody>
      </p:sp>
      <p:sp>
        <p:nvSpPr>
          <p:cNvPr id="38" name="TextBox 37"/>
          <p:cNvSpPr txBox="1"/>
          <p:nvPr/>
        </p:nvSpPr>
        <p:spPr>
          <a:xfrm>
            <a:off x="2895600" y="3429000"/>
            <a:ext cx="1143000" cy="307777"/>
          </a:xfrm>
          <a:prstGeom prst="rect">
            <a:avLst/>
          </a:prstGeom>
          <a:noFill/>
        </p:spPr>
        <p:txBody>
          <a:bodyPr wrap="square" rtlCol="0">
            <a:spAutoFit/>
          </a:bodyPr>
          <a:lstStyle/>
          <a:p>
            <a:pPr algn="ctr"/>
            <a:r>
              <a:rPr lang="en-US" sz="1400" dirty="0" smtClean="0"/>
              <a:t>Connect</a:t>
            </a:r>
            <a:endParaRPr lang="en-US" dirty="0"/>
          </a:p>
        </p:txBody>
      </p:sp>
      <p:sp>
        <p:nvSpPr>
          <p:cNvPr id="39" name="TextBox 38"/>
          <p:cNvSpPr txBox="1"/>
          <p:nvPr/>
        </p:nvSpPr>
        <p:spPr>
          <a:xfrm>
            <a:off x="5943600" y="3505200"/>
            <a:ext cx="1295400" cy="307777"/>
          </a:xfrm>
          <a:prstGeom prst="rect">
            <a:avLst/>
          </a:prstGeom>
          <a:noFill/>
        </p:spPr>
        <p:txBody>
          <a:bodyPr wrap="square" rtlCol="0">
            <a:spAutoFit/>
          </a:bodyPr>
          <a:lstStyle/>
          <a:p>
            <a:pPr algn="ctr"/>
            <a:r>
              <a:rPr lang="en-US" sz="1400" dirty="0" smtClean="0"/>
              <a:t>Connect </a:t>
            </a:r>
            <a:endParaRPr lang="en-US" dirty="0"/>
          </a:p>
        </p:txBody>
      </p:sp>
      <p:sp>
        <p:nvSpPr>
          <p:cNvPr id="40" name="TextBox 39"/>
          <p:cNvSpPr txBox="1"/>
          <p:nvPr/>
        </p:nvSpPr>
        <p:spPr>
          <a:xfrm>
            <a:off x="5562600" y="5105400"/>
            <a:ext cx="1295400" cy="307777"/>
          </a:xfrm>
          <a:prstGeom prst="rect">
            <a:avLst/>
          </a:prstGeom>
          <a:noFill/>
        </p:spPr>
        <p:txBody>
          <a:bodyPr wrap="square" rtlCol="0">
            <a:spAutoFit/>
          </a:bodyPr>
          <a:lstStyle/>
          <a:p>
            <a:pPr algn="ctr"/>
            <a:r>
              <a:rPr lang="en-US" sz="1400" dirty="0" smtClean="0"/>
              <a:t>Connect </a:t>
            </a:r>
            <a:endParaRPr lang="en-US" dirty="0"/>
          </a:p>
        </p:txBody>
      </p:sp>
      <p:sp>
        <p:nvSpPr>
          <p:cNvPr id="46" name="Explosion 1 45"/>
          <p:cNvSpPr/>
          <p:nvPr/>
        </p:nvSpPr>
        <p:spPr>
          <a:xfrm>
            <a:off x="7467600" y="4495800"/>
            <a:ext cx="990600" cy="838200"/>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p:cNvSpPr txBox="1"/>
          <p:nvPr/>
        </p:nvSpPr>
        <p:spPr>
          <a:xfrm>
            <a:off x="7391400" y="4724401"/>
            <a:ext cx="1143000" cy="304800"/>
          </a:xfrm>
          <a:prstGeom prst="rect">
            <a:avLst/>
          </a:prstGeom>
          <a:noFill/>
        </p:spPr>
        <p:txBody>
          <a:bodyPr wrap="square" rtlCol="0">
            <a:spAutoFit/>
          </a:bodyPr>
          <a:lstStyle/>
          <a:p>
            <a:pPr algn="ctr"/>
            <a:r>
              <a:rPr lang="en-US" sz="1400" dirty="0" smtClean="0"/>
              <a:t>Connect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Forum creation as a microcosm </a:t>
            </a:r>
            <a:br>
              <a:rPr lang="en-US" sz="2800" dirty="0" smtClean="0"/>
            </a:br>
            <a:r>
              <a:rPr lang="en-US" sz="2800" dirty="0" smtClean="0"/>
              <a:t>of global collaboration for innovation: The vision</a:t>
            </a:r>
            <a:endParaRPr lang="en-US" sz="2800" dirty="0"/>
          </a:p>
        </p:txBody>
      </p:sp>
      <p:sp>
        <p:nvSpPr>
          <p:cNvPr id="18" name="Footer Placeholder 17"/>
          <p:cNvSpPr>
            <a:spLocks noGrp="1"/>
          </p:cNvSpPr>
          <p:nvPr>
            <p:ph type="ftr" sz="quarter" idx="11"/>
          </p:nvPr>
        </p:nvSpPr>
        <p:spPr>
          <a:xfrm>
            <a:off x="838200" y="6356350"/>
            <a:ext cx="7543800" cy="365125"/>
          </a:xfrm>
        </p:spPr>
        <p:txBody>
          <a:bodyPr/>
          <a:lstStyle/>
          <a:p>
            <a:r>
              <a:rPr lang="en-US" dirty="0" smtClean="0"/>
              <a:t>Katz Graduate School of Business - Echo Strategies - International Business Center, University of Pittsburgh  </a:t>
            </a:r>
          </a:p>
          <a:p>
            <a:r>
              <a:rPr lang="en-US" dirty="0" smtClean="0"/>
              <a:t> Forum on Global Collaboration for Innovation    January 7-8, 2011</a:t>
            </a:r>
            <a:endParaRPr lang="en-US" dirty="0"/>
          </a:p>
        </p:txBody>
      </p:sp>
      <p:sp>
        <p:nvSpPr>
          <p:cNvPr id="16" name="Slide Number Placeholder 15"/>
          <p:cNvSpPr>
            <a:spLocks noGrp="1"/>
          </p:cNvSpPr>
          <p:nvPr>
            <p:ph type="sldNum" sz="quarter" idx="12"/>
          </p:nvPr>
        </p:nvSpPr>
        <p:spPr/>
        <p:txBody>
          <a:bodyPr/>
          <a:lstStyle/>
          <a:p>
            <a:fld id="{02E6509E-4104-4B99-9A7D-63D8A39B8688}" type="slidenum">
              <a:rPr lang="en-US" smtClean="0"/>
              <a:pPr/>
              <a:t>4</a:t>
            </a:fld>
            <a:endParaRPr lang="en-US"/>
          </a:p>
        </p:txBody>
      </p:sp>
      <p:sp>
        <p:nvSpPr>
          <p:cNvPr id="5" name="TextBox 4"/>
          <p:cNvSpPr txBox="1"/>
          <p:nvPr/>
        </p:nvSpPr>
        <p:spPr>
          <a:xfrm>
            <a:off x="381000" y="2209800"/>
            <a:ext cx="2362199" cy="861774"/>
          </a:xfrm>
          <a:prstGeom prst="rect">
            <a:avLst/>
          </a:prstGeom>
          <a:noFill/>
        </p:spPr>
        <p:txBody>
          <a:bodyPr wrap="square" rtlCol="0">
            <a:spAutoFit/>
          </a:bodyPr>
          <a:lstStyle/>
          <a:p>
            <a:r>
              <a:rPr lang="en-US" dirty="0" smtClean="0"/>
              <a:t>Country differences</a:t>
            </a:r>
          </a:p>
          <a:p>
            <a:r>
              <a:rPr lang="en-US" sz="1600" dirty="0" smtClean="0"/>
              <a:t>(resources, market, institutions, culture, etc.)</a:t>
            </a:r>
            <a:endParaRPr lang="en-US" sz="1600" dirty="0"/>
          </a:p>
        </p:txBody>
      </p:sp>
      <p:sp>
        <p:nvSpPr>
          <p:cNvPr id="15" name="TextBox 14"/>
          <p:cNvSpPr txBox="1"/>
          <p:nvPr/>
        </p:nvSpPr>
        <p:spPr>
          <a:xfrm>
            <a:off x="381000" y="5181600"/>
            <a:ext cx="1676400" cy="1077218"/>
          </a:xfrm>
          <a:prstGeom prst="rect">
            <a:avLst/>
          </a:prstGeom>
          <a:noFill/>
          <a:ln>
            <a:noFill/>
            <a:prstDash val="dash"/>
          </a:ln>
        </p:spPr>
        <p:txBody>
          <a:bodyPr wrap="square" rtlCol="0">
            <a:spAutoFit/>
          </a:bodyPr>
          <a:lstStyle/>
          <a:p>
            <a:pPr algn="ctr"/>
            <a:r>
              <a:rPr lang="en-US" sz="1600" dirty="0" smtClean="0"/>
              <a:t>Academic diversity: Management, Law, Economics</a:t>
            </a:r>
            <a:endParaRPr lang="en-US" sz="1600" dirty="0"/>
          </a:p>
        </p:txBody>
      </p:sp>
      <p:sp>
        <p:nvSpPr>
          <p:cNvPr id="22" name="TextBox 21"/>
          <p:cNvSpPr txBox="1"/>
          <p:nvPr/>
        </p:nvSpPr>
        <p:spPr>
          <a:xfrm>
            <a:off x="228600" y="1447800"/>
            <a:ext cx="6553200" cy="646331"/>
          </a:xfrm>
          <a:prstGeom prst="rect">
            <a:avLst/>
          </a:prstGeom>
          <a:noFill/>
        </p:spPr>
        <p:txBody>
          <a:bodyPr wrap="square" rtlCol="0">
            <a:spAutoFit/>
          </a:bodyPr>
          <a:lstStyle/>
          <a:p>
            <a:pPr algn="ctr"/>
            <a:r>
              <a:rPr lang="en-US" dirty="0" smtClean="0"/>
              <a:t>How do we understand the best ways for firms to collaborate globally for innovation advantage? </a:t>
            </a:r>
            <a:endParaRPr lang="en-US" dirty="0"/>
          </a:p>
        </p:txBody>
      </p:sp>
      <p:sp>
        <p:nvSpPr>
          <p:cNvPr id="17" name="TextBox 16"/>
          <p:cNvSpPr txBox="1"/>
          <p:nvPr/>
        </p:nvSpPr>
        <p:spPr>
          <a:xfrm>
            <a:off x="2895600" y="2209800"/>
            <a:ext cx="2057399" cy="1107996"/>
          </a:xfrm>
          <a:prstGeom prst="rect">
            <a:avLst/>
          </a:prstGeom>
          <a:noFill/>
        </p:spPr>
        <p:txBody>
          <a:bodyPr wrap="square" rtlCol="0">
            <a:spAutoFit/>
          </a:bodyPr>
          <a:lstStyle/>
          <a:p>
            <a:r>
              <a:rPr lang="en-US" dirty="0" smtClean="0"/>
              <a:t>Industry differences</a:t>
            </a:r>
          </a:p>
          <a:p>
            <a:r>
              <a:rPr lang="en-US" sz="1600" dirty="0" smtClean="0"/>
              <a:t>(mechanisms to protect IP, nature of innovation, etc.)</a:t>
            </a:r>
            <a:endParaRPr lang="en-US" sz="1600" dirty="0"/>
          </a:p>
        </p:txBody>
      </p:sp>
      <p:sp>
        <p:nvSpPr>
          <p:cNvPr id="23" name="TextBox 22"/>
          <p:cNvSpPr txBox="1"/>
          <p:nvPr/>
        </p:nvSpPr>
        <p:spPr>
          <a:xfrm>
            <a:off x="5181600" y="2133600"/>
            <a:ext cx="2057399" cy="1354217"/>
          </a:xfrm>
          <a:prstGeom prst="rect">
            <a:avLst/>
          </a:prstGeom>
          <a:noFill/>
        </p:spPr>
        <p:txBody>
          <a:bodyPr wrap="square" rtlCol="0">
            <a:spAutoFit/>
          </a:bodyPr>
          <a:lstStyle/>
          <a:p>
            <a:r>
              <a:rPr lang="en-US" dirty="0" smtClean="0"/>
              <a:t>Firm differences </a:t>
            </a:r>
            <a:r>
              <a:rPr lang="en-US" sz="1600" dirty="0" smtClean="0"/>
              <a:t>(global strategy or multi-domestic, innovation leader or follower, etc.)</a:t>
            </a:r>
            <a:endParaRPr lang="en-US" sz="1600" dirty="0"/>
          </a:p>
        </p:txBody>
      </p:sp>
      <p:sp>
        <p:nvSpPr>
          <p:cNvPr id="24" name="TextBox 23"/>
          <p:cNvSpPr txBox="1"/>
          <p:nvPr/>
        </p:nvSpPr>
        <p:spPr>
          <a:xfrm>
            <a:off x="2819400" y="5410200"/>
            <a:ext cx="1676400" cy="584775"/>
          </a:xfrm>
          <a:prstGeom prst="rect">
            <a:avLst/>
          </a:prstGeom>
          <a:noFill/>
          <a:ln>
            <a:noFill/>
            <a:prstDash val="dash"/>
          </a:ln>
        </p:spPr>
        <p:txBody>
          <a:bodyPr wrap="square" rtlCol="0">
            <a:spAutoFit/>
          </a:bodyPr>
          <a:lstStyle/>
          <a:p>
            <a:pPr algn="ctr"/>
            <a:r>
              <a:rPr lang="en-US" sz="1600" dirty="0" smtClean="0"/>
              <a:t>Country diversity: U.S. and China </a:t>
            </a:r>
            <a:endParaRPr lang="en-US" sz="1600" dirty="0"/>
          </a:p>
        </p:txBody>
      </p:sp>
      <p:sp>
        <p:nvSpPr>
          <p:cNvPr id="25" name="TextBox 24"/>
          <p:cNvSpPr txBox="1"/>
          <p:nvPr/>
        </p:nvSpPr>
        <p:spPr>
          <a:xfrm>
            <a:off x="5257800" y="5029200"/>
            <a:ext cx="1676400" cy="1323439"/>
          </a:xfrm>
          <a:prstGeom prst="rect">
            <a:avLst/>
          </a:prstGeom>
          <a:noFill/>
          <a:ln>
            <a:noFill/>
            <a:prstDash val="dash"/>
          </a:ln>
        </p:spPr>
        <p:txBody>
          <a:bodyPr wrap="square" rtlCol="0">
            <a:spAutoFit/>
          </a:bodyPr>
          <a:lstStyle/>
          <a:p>
            <a:pPr algn="ctr"/>
            <a:r>
              <a:rPr lang="en-US" sz="1600" dirty="0" smtClean="0"/>
              <a:t>Professional diversity: Business Executives and </a:t>
            </a:r>
            <a:r>
              <a:rPr lang="en-US" sz="1600" dirty="0" smtClean="0"/>
              <a:t>Scholars </a:t>
            </a:r>
            <a:endParaRPr lang="en-US" sz="1600" dirty="0" smtClean="0"/>
          </a:p>
        </p:txBody>
      </p:sp>
      <p:sp>
        <p:nvSpPr>
          <p:cNvPr id="26" name="TextBox 25"/>
          <p:cNvSpPr txBox="1"/>
          <p:nvPr/>
        </p:nvSpPr>
        <p:spPr>
          <a:xfrm>
            <a:off x="457200" y="3733800"/>
            <a:ext cx="6553200" cy="1200329"/>
          </a:xfrm>
          <a:prstGeom prst="rect">
            <a:avLst/>
          </a:prstGeom>
          <a:noFill/>
        </p:spPr>
        <p:txBody>
          <a:bodyPr wrap="square" rtlCol="0">
            <a:spAutoFit/>
          </a:bodyPr>
          <a:lstStyle/>
          <a:p>
            <a:pPr algn="ctr"/>
            <a:r>
              <a:rPr lang="en-US" dirty="0" smtClean="0"/>
              <a:t>Bring together individuals who understand global collaboration from a diverse array of perspectives, to get a broad sense of the landscape and to identify research questions with high payoffs for theory and practice. </a:t>
            </a:r>
            <a:endParaRPr lang="en-US" dirty="0"/>
          </a:p>
        </p:txBody>
      </p:sp>
      <p:sp>
        <p:nvSpPr>
          <p:cNvPr id="29" name="Right Brace 28"/>
          <p:cNvSpPr/>
          <p:nvPr/>
        </p:nvSpPr>
        <p:spPr>
          <a:xfrm>
            <a:off x="7239000" y="1447800"/>
            <a:ext cx="45719" cy="21336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TextBox 29"/>
          <p:cNvSpPr txBox="1"/>
          <p:nvPr/>
        </p:nvSpPr>
        <p:spPr>
          <a:xfrm>
            <a:off x="7391400" y="2057400"/>
            <a:ext cx="1066800" cy="923330"/>
          </a:xfrm>
          <a:prstGeom prst="rect">
            <a:avLst/>
          </a:prstGeom>
          <a:noFill/>
        </p:spPr>
        <p:txBody>
          <a:bodyPr wrap="square" rtlCol="0">
            <a:spAutoFit/>
          </a:bodyPr>
          <a:lstStyle/>
          <a:p>
            <a:r>
              <a:rPr lang="en-US" dirty="0" smtClean="0"/>
              <a:t>Content of the forum</a:t>
            </a:r>
            <a:endParaRPr lang="en-US" dirty="0"/>
          </a:p>
        </p:txBody>
      </p:sp>
      <p:sp>
        <p:nvSpPr>
          <p:cNvPr id="31" name="Right Brace 30"/>
          <p:cNvSpPr/>
          <p:nvPr/>
        </p:nvSpPr>
        <p:spPr>
          <a:xfrm>
            <a:off x="7239000" y="4800600"/>
            <a:ext cx="45719" cy="16764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TextBox 31"/>
          <p:cNvSpPr txBox="1"/>
          <p:nvPr/>
        </p:nvSpPr>
        <p:spPr>
          <a:xfrm>
            <a:off x="7391400" y="4953000"/>
            <a:ext cx="1447800" cy="923330"/>
          </a:xfrm>
          <a:prstGeom prst="rect">
            <a:avLst/>
          </a:prstGeom>
          <a:noFill/>
        </p:spPr>
        <p:txBody>
          <a:bodyPr wrap="square" rtlCol="0">
            <a:spAutoFit/>
          </a:bodyPr>
          <a:lstStyle/>
          <a:p>
            <a:r>
              <a:rPr lang="en-US" dirty="0" smtClean="0"/>
              <a:t>Composition of participants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t>Forum creation as a microcosm </a:t>
            </a:r>
            <a:br>
              <a:rPr lang="en-US" sz="2800" dirty="0" smtClean="0"/>
            </a:br>
            <a:r>
              <a:rPr lang="en-US" sz="2800" dirty="0" smtClean="0"/>
              <a:t>of global collaboration for innovation: Mobilizing resources</a:t>
            </a:r>
            <a:endParaRPr lang="en-US" sz="2800" dirty="0"/>
          </a:p>
        </p:txBody>
      </p:sp>
      <p:sp>
        <p:nvSpPr>
          <p:cNvPr id="5" name="Footer Placeholder 4"/>
          <p:cNvSpPr>
            <a:spLocks noGrp="1"/>
          </p:cNvSpPr>
          <p:nvPr>
            <p:ph type="ftr" sz="quarter" idx="11"/>
          </p:nvPr>
        </p:nvSpPr>
        <p:spPr>
          <a:xfrm>
            <a:off x="990600" y="6356350"/>
            <a:ext cx="7620000" cy="365125"/>
          </a:xfrm>
        </p:spPr>
        <p:txBody>
          <a:bodyPr/>
          <a:lstStyle/>
          <a:p>
            <a:r>
              <a:rPr lang="en-US" dirty="0" smtClean="0"/>
              <a:t>Katz Graduate School of Business - Echo Strategies - International Business Center, University of Pittsburgh   </a:t>
            </a:r>
          </a:p>
          <a:p>
            <a:r>
              <a:rPr lang="en-US" dirty="0" smtClean="0"/>
              <a:t>Forum on Global Collaboration for Innovation    January 7-8, 2011</a:t>
            </a:r>
            <a:endParaRPr lang="en-US" dirty="0"/>
          </a:p>
        </p:txBody>
      </p:sp>
      <p:sp>
        <p:nvSpPr>
          <p:cNvPr id="4" name="Slide Number Placeholder 3"/>
          <p:cNvSpPr>
            <a:spLocks noGrp="1"/>
          </p:cNvSpPr>
          <p:nvPr>
            <p:ph type="sldNum" sz="quarter" idx="12"/>
          </p:nvPr>
        </p:nvSpPr>
        <p:spPr/>
        <p:txBody>
          <a:bodyPr/>
          <a:lstStyle/>
          <a:p>
            <a:fld id="{02E6509E-4104-4B99-9A7D-63D8A39B8688}" type="slidenum">
              <a:rPr lang="en-US" smtClean="0"/>
              <a:pPr/>
              <a:t>5</a:t>
            </a:fld>
            <a:endParaRPr lang="en-US"/>
          </a:p>
        </p:txBody>
      </p:sp>
      <p:sp>
        <p:nvSpPr>
          <p:cNvPr id="27" name="TextBox 26"/>
          <p:cNvSpPr txBox="1"/>
          <p:nvPr/>
        </p:nvSpPr>
        <p:spPr>
          <a:xfrm>
            <a:off x="304800" y="1524000"/>
            <a:ext cx="8458200" cy="4524315"/>
          </a:xfrm>
          <a:prstGeom prst="rect">
            <a:avLst/>
          </a:prstGeom>
          <a:noFill/>
        </p:spPr>
        <p:txBody>
          <a:bodyPr wrap="square" rtlCol="0">
            <a:spAutoFit/>
          </a:bodyPr>
          <a:lstStyle/>
          <a:p>
            <a:pPr algn="ctr"/>
            <a:r>
              <a:rPr lang="en-US" dirty="0" smtClean="0"/>
              <a:t>But what kind of experts in each domain do we need?  </a:t>
            </a:r>
          </a:p>
          <a:p>
            <a:pPr algn="ctr"/>
            <a:endParaRPr lang="en-US" dirty="0"/>
          </a:p>
          <a:p>
            <a:pPr algn="ctr"/>
            <a:r>
              <a:rPr lang="en-US" dirty="0" smtClean="0"/>
              <a:t>Our starting point for search was our understanding of the landscape of issues relevant to global collaboration, that we could sample from.</a:t>
            </a:r>
          </a:p>
          <a:p>
            <a:pPr algn="ctr"/>
            <a:endParaRPr lang="en-US" dirty="0"/>
          </a:p>
          <a:p>
            <a:pPr algn="ctr"/>
            <a:r>
              <a:rPr lang="en-US" dirty="0" smtClean="0"/>
              <a:t>What issues do academics think are important and what issues resonate with our executive audience?  Assessing the terrain and areas of high potential dialogue required iterative </a:t>
            </a:r>
            <a:r>
              <a:rPr lang="en-US" dirty="0" smtClean="0"/>
              <a:t>face-to-face conversation </a:t>
            </a:r>
            <a:r>
              <a:rPr lang="en-US" dirty="0" smtClean="0"/>
              <a:t>between Lou </a:t>
            </a:r>
            <a:r>
              <a:rPr lang="en-US" dirty="0" smtClean="0"/>
              <a:t>and </a:t>
            </a:r>
            <a:r>
              <a:rPr lang="en-US" dirty="0" smtClean="0"/>
              <a:t>Sue over several months.</a:t>
            </a:r>
          </a:p>
          <a:p>
            <a:pPr algn="ctr"/>
            <a:endParaRPr lang="en-US" dirty="0"/>
          </a:p>
          <a:p>
            <a:pPr algn="ctr"/>
            <a:r>
              <a:rPr lang="en-US" dirty="0" smtClean="0"/>
              <a:t>Our search for relevant experts in academia and practice occurred simultaneously to these discussions, and together this helped to define the tracks for the forum.</a:t>
            </a:r>
          </a:p>
          <a:p>
            <a:pPr algn="ctr"/>
            <a:endParaRPr lang="en-US" dirty="0"/>
          </a:p>
          <a:p>
            <a:pPr algn="ctr"/>
            <a:r>
              <a:rPr lang="en-US" dirty="0" smtClean="0"/>
              <a:t>Our search for suitable </a:t>
            </a:r>
            <a:r>
              <a:rPr lang="en-US" dirty="0" smtClean="0"/>
              <a:t>experts (those with competence and interest </a:t>
            </a:r>
            <a:r>
              <a:rPr lang="en-US" dirty="0" smtClean="0"/>
              <a:t>in subset of the issues deemed of relevance to both </a:t>
            </a:r>
            <a:r>
              <a:rPr lang="en-US" dirty="0" smtClean="0"/>
              <a:t>groups) </a:t>
            </a:r>
            <a:r>
              <a:rPr lang="en-US" dirty="0" smtClean="0"/>
              <a:t>was conducted globally and locally, all through personal networks.</a:t>
            </a:r>
          </a:p>
          <a:p>
            <a:pPr algn="ct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t>Forum creation as a microcosm </a:t>
            </a:r>
            <a:br>
              <a:rPr lang="en-US" sz="2800" dirty="0" smtClean="0"/>
            </a:br>
            <a:r>
              <a:rPr lang="en-US" sz="2800" dirty="0" smtClean="0"/>
              <a:t>of global collaboration for innovation: Engaging resources</a:t>
            </a:r>
            <a:endParaRPr lang="en-US" sz="2800" dirty="0"/>
          </a:p>
        </p:txBody>
      </p:sp>
      <p:sp>
        <p:nvSpPr>
          <p:cNvPr id="8" name="Footer Placeholder 7"/>
          <p:cNvSpPr>
            <a:spLocks noGrp="1"/>
          </p:cNvSpPr>
          <p:nvPr>
            <p:ph type="ftr" sz="quarter" idx="11"/>
          </p:nvPr>
        </p:nvSpPr>
        <p:spPr>
          <a:xfrm>
            <a:off x="685800" y="6248400"/>
            <a:ext cx="8229600" cy="365125"/>
          </a:xfrm>
        </p:spPr>
        <p:txBody>
          <a:bodyPr/>
          <a:lstStyle/>
          <a:p>
            <a:r>
              <a:rPr lang="en-US" dirty="0" smtClean="0"/>
              <a:t>Katz Graduate School of Business - Echo Strategies - International Business Center, University of Pittsburgh   </a:t>
            </a:r>
          </a:p>
          <a:p>
            <a:r>
              <a:rPr lang="en-US" dirty="0" smtClean="0"/>
              <a:t>Forum on Global Collaboration for Innovation    January 7-8, 2011</a:t>
            </a:r>
            <a:endParaRPr lang="en-US" dirty="0"/>
          </a:p>
        </p:txBody>
      </p:sp>
      <p:sp>
        <p:nvSpPr>
          <p:cNvPr id="7" name="Slide Number Placeholder 6"/>
          <p:cNvSpPr>
            <a:spLocks noGrp="1"/>
          </p:cNvSpPr>
          <p:nvPr>
            <p:ph type="sldNum" sz="quarter" idx="12"/>
          </p:nvPr>
        </p:nvSpPr>
        <p:spPr/>
        <p:txBody>
          <a:bodyPr/>
          <a:lstStyle/>
          <a:p>
            <a:fld id="{02E6509E-4104-4B99-9A7D-63D8A39B8688}" type="slidenum">
              <a:rPr lang="en-US" smtClean="0"/>
              <a:pPr/>
              <a:t>6</a:t>
            </a:fld>
            <a:endParaRPr lang="en-US"/>
          </a:p>
        </p:txBody>
      </p:sp>
      <p:sp>
        <p:nvSpPr>
          <p:cNvPr id="5" name="TextBox 4"/>
          <p:cNvSpPr txBox="1"/>
          <p:nvPr/>
        </p:nvSpPr>
        <p:spPr>
          <a:xfrm>
            <a:off x="304800" y="2590800"/>
            <a:ext cx="2057399" cy="2031325"/>
          </a:xfrm>
          <a:prstGeom prst="rect">
            <a:avLst/>
          </a:prstGeom>
          <a:noFill/>
        </p:spPr>
        <p:txBody>
          <a:bodyPr wrap="square" rtlCol="0">
            <a:spAutoFit/>
          </a:bodyPr>
          <a:lstStyle/>
          <a:p>
            <a:r>
              <a:rPr lang="en-US" dirty="0" smtClean="0"/>
              <a:t>Receptivity: </a:t>
            </a:r>
          </a:p>
          <a:p>
            <a:endParaRPr lang="en-US" dirty="0"/>
          </a:p>
          <a:p>
            <a:r>
              <a:rPr lang="en-US" dirty="0" smtClean="0"/>
              <a:t>selection, based on common interests</a:t>
            </a:r>
          </a:p>
          <a:p>
            <a:endParaRPr lang="en-US" dirty="0"/>
          </a:p>
          <a:p>
            <a:r>
              <a:rPr lang="en-US" dirty="0"/>
              <a:t>s</a:t>
            </a:r>
            <a:r>
              <a:rPr lang="en-US" dirty="0" smtClean="0"/>
              <a:t>etting conducive to conversation</a:t>
            </a:r>
            <a:endParaRPr lang="en-US" dirty="0"/>
          </a:p>
        </p:txBody>
      </p:sp>
      <p:sp>
        <p:nvSpPr>
          <p:cNvPr id="17" name="TextBox 16"/>
          <p:cNvSpPr txBox="1"/>
          <p:nvPr/>
        </p:nvSpPr>
        <p:spPr>
          <a:xfrm>
            <a:off x="2667000" y="2590800"/>
            <a:ext cx="2895600" cy="3139321"/>
          </a:xfrm>
          <a:prstGeom prst="rect">
            <a:avLst/>
          </a:prstGeom>
          <a:noFill/>
        </p:spPr>
        <p:txBody>
          <a:bodyPr wrap="square" rtlCol="0">
            <a:spAutoFit/>
          </a:bodyPr>
          <a:lstStyle/>
          <a:p>
            <a:r>
              <a:rPr lang="en-US" dirty="0" smtClean="0"/>
              <a:t>Engagement &amp; Exchange:</a:t>
            </a:r>
          </a:p>
          <a:p>
            <a:endParaRPr lang="en-US" dirty="0"/>
          </a:p>
          <a:p>
            <a:r>
              <a:rPr lang="en-US" dirty="0"/>
              <a:t>t</a:t>
            </a:r>
            <a:r>
              <a:rPr lang="en-US" dirty="0" smtClean="0"/>
              <a:t>hrough themed tracks with issues that are tangible to most groups</a:t>
            </a:r>
          </a:p>
          <a:p>
            <a:endParaRPr lang="en-US" dirty="0"/>
          </a:p>
          <a:p>
            <a:r>
              <a:rPr lang="en-US" dirty="0" smtClean="0"/>
              <a:t>designated roles – presenters, Q&amp;A panel</a:t>
            </a:r>
          </a:p>
          <a:p>
            <a:endParaRPr lang="en-US" dirty="0"/>
          </a:p>
          <a:p>
            <a:r>
              <a:rPr lang="en-US" dirty="0"/>
              <a:t>p</a:t>
            </a:r>
            <a:r>
              <a:rPr lang="en-US" dirty="0" smtClean="0"/>
              <a:t>eriodic reflections, </a:t>
            </a:r>
            <a:r>
              <a:rPr lang="en-US" dirty="0" smtClean="0"/>
              <a:t>“take </a:t>
            </a:r>
            <a:r>
              <a:rPr lang="en-US" dirty="0" err="1" smtClean="0"/>
              <a:t>aways</a:t>
            </a:r>
            <a:r>
              <a:rPr lang="en-US" dirty="0" smtClean="0"/>
              <a:t>” </a:t>
            </a:r>
            <a:endParaRPr lang="en-US" dirty="0"/>
          </a:p>
        </p:txBody>
      </p:sp>
      <p:sp>
        <p:nvSpPr>
          <p:cNvPr id="12" name="TextBox 11"/>
          <p:cNvSpPr txBox="1"/>
          <p:nvPr/>
        </p:nvSpPr>
        <p:spPr>
          <a:xfrm>
            <a:off x="5867400" y="2438400"/>
            <a:ext cx="3047999" cy="3693319"/>
          </a:xfrm>
          <a:prstGeom prst="rect">
            <a:avLst/>
          </a:prstGeom>
          <a:noFill/>
        </p:spPr>
        <p:txBody>
          <a:bodyPr wrap="square" rtlCol="0">
            <a:spAutoFit/>
          </a:bodyPr>
          <a:lstStyle/>
          <a:p>
            <a:r>
              <a:rPr lang="en-US" dirty="0" smtClean="0"/>
              <a:t>Synthesis:</a:t>
            </a:r>
          </a:p>
          <a:p>
            <a:endParaRPr lang="en-US" dirty="0"/>
          </a:p>
          <a:p>
            <a:r>
              <a:rPr lang="en-US" dirty="0" smtClean="0"/>
              <a:t>discussion around themes amongst diverse groups</a:t>
            </a:r>
          </a:p>
          <a:p>
            <a:endParaRPr lang="en-US" dirty="0"/>
          </a:p>
          <a:p>
            <a:r>
              <a:rPr lang="en-US" dirty="0" smtClean="0"/>
              <a:t>multi-media data capture</a:t>
            </a:r>
          </a:p>
          <a:p>
            <a:endParaRPr lang="en-US" dirty="0"/>
          </a:p>
          <a:p>
            <a:r>
              <a:rPr lang="en-US" dirty="0" smtClean="0"/>
              <a:t>discussion around areas of agreement, areas of conflict or gaps in understanding, implicit theories behind ideas</a:t>
            </a:r>
          </a:p>
          <a:p>
            <a:endParaRPr lang="en-US" dirty="0"/>
          </a:p>
          <a:p>
            <a:r>
              <a:rPr lang="en-US" dirty="0" smtClean="0"/>
              <a:t>distill, classify insights</a:t>
            </a:r>
            <a:endParaRPr lang="en-US" dirty="0"/>
          </a:p>
        </p:txBody>
      </p:sp>
      <p:sp>
        <p:nvSpPr>
          <p:cNvPr id="13" name="TextBox 12"/>
          <p:cNvSpPr txBox="1"/>
          <p:nvPr/>
        </p:nvSpPr>
        <p:spPr>
          <a:xfrm>
            <a:off x="914400" y="1447800"/>
            <a:ext cx="7391400" cy="923330"/>
          </a:xfrm>
          <a:prstGeom prst="rect">
            <a:avLst/>
          </a:prstGeom>
          <a:noFill/>
        </p:spPr>
        <p:txBody>
          <a:bodyPr wrap="square" rtlCol="0">
            <a:spAutoFit/>
          </a:bodyPr>
          <a:lstStyle/>
          <a:p>
            <a:pPr algn="ctr"/>
            <a:r>
              <a:rPr lang="en-US" dirty="0" smtClean="0"/>
              <a:t>Now, how do we facilitate a productive conversation amongst the members of this diverse group, in a way that increases the chances that everyone leaves with something of value?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3200" dirty="0" smtClean="0"/>
              <a:t>Take </a:t>
            </a:r>
            <a:r>
              <a:rPr lang="en-US" sz="3200" dirty="0" err="1" smtClean="0"/>
              <a:t>Aways</a:t>
            </a:r>
            <a:endParaRPr lang="en-US" sz="3200" dirty="0"/>
          </a:p>
        </p:txBody>
      </p:sp>
      <p:sp>
        <p:nvSpPr>
          <p:cNvPr id="3" name="Content Placeholder 2"/>
          <p:cNvSpPr>
            <a:spLocks noGrp="1"/>
          </p:cNvSpPr>
          <p:nvPr>
            <p:ph idx="1"/>
          </p:nvPr>
        </p:nvSpPr>
        <p:spPr>
          <a:xfrm>
            <a:off x="228600" y="1524000"/>
            <a:ext cx="8686800" cy="5105400"/>
          </a:xfrm>
        </p:spPr>
        <p:txBody>
          <a:bodyPr>
            <a:normAutofit fontScale="62500" lnSpcReduction="20000"/>
          </a:bodyPr>
          <a:lstStyle/>
          <a:p>
            <a:r>
              <a:rPr lang="en-US" dirty="0" smtClean="0"/>
              <a:t>Spotting opportunities (for innovation)</a:t>
            </a:r>
          </a:p>
          <a:p>
            <a:pPr lvl="1"/>
            <a:r>
              <a:rPr lang="en-US" dirty="0" smtClean="0"/>
              <a:t>Institutions create targeted opportunities (around specific agendas)</a:t>
            </a:r>
          </a:p>
          <a:p>
            <a:pPr lvl="1"/>
            <a:r>
              <a:rPr lang="en-US" dirty="0" smtClean="0"/>
              <a:t>Networks bring together the people that exploit them, </a:t>
            </a:r>
            <a:r>
              <a:rPr lang="en-US" i="1" dirty="0" smtClean="0"/>
              <a:t>more so than co-location</a:t>
            </a:r>
          </a:p>
          <a:p>
            <a:pPr lvl="1"/>
            <a:r>
              <a:rPr lang="en-US" dirty="0" smtClean="0"/>
              <a:t>Collaboration around common interests provides richer insight into interests and competencies, which suggests fruitful connections amongst other parts of people’s networks</a:t>
            </a:r>
          </a:p>
          <a:p>
            <a:r>
              <a:rPr lang="en-US" dirty="0" smtClean="0"/>
              <a:t>Crafting a vision (for something potentially path breaking)</a:t>
            </a:r>
          </a:p>
          <a:p>
            <a:pPr lvl="1"/>
            <a:r>
              <a:rPr lang="en-US" dirty="0" smtClean="0"/>
              <a:t>Face to face interaction facilitates synthesis of diverse perspectives and knowledge of different tools and how they might be used</a:t>
            </a:r>
          </a:p>
          <a:p>
            <a:pPr lvl="1"/>
            <a:r>
              <a:rPr lang="en-US" dirty="0" smtClean="0"/>
              <a:t>Overlapping absorptive capacity enables faster synthesis across disparate thought worlds</a:t>
            </a:r>
          </a:p>
          <a:p>
            <a:r>
              <a:rPr lang="en-US" dirty="0" smtClean="0"/>
              <a:t>Mobilizing resources (for collaboration)</a:t>
            </a:r>
          </a:p>
          <a:p>
            <a:pPr lvl="1"/>
            <a:r>
              <a:rPr lang="en-US" dirty="0" smtClean="0"/>
              <a:t>Innovation requires engaging a sample of good people with diverse competencies but a common interest  - there is no optimal configuration - many potentially fruitful mixes of people and domains exist</a:t>
            </a:r>
          </a:p>
          <a:p>
            <a:pPr lvl="1"/>
            <a:r>
              <a:rPr lang="en-US" dirty="0" smtClean="0"/>
              <a:t>Networks (that bridge thought worlds) provide access to people in diverse domains</a:t>
            </a:r>
          </a:p>
          <a:p>
            <a:pPr lvl="1"/>
            <a:r>
              <a:rPr lang="en-US" dirty="0" smtClean="0"/>
              <a:t>Networks act as </a:t>
            </a:r>
            <a:r>
              <a:rPr lang="en-US" dirty="0" smtClean="0"/>
              <a:t>two sided quality </a:t>
            </a:r>
            <a:r>
              <a:rPr lang="en-US" dirty="0" smtClean="0"/>
              <a:t>filters – enables faster mobilization</a:t>
            </a:r>
          </a:p>
        </p:txBody>
      </p:sp>
      <p:sp>
        <p:nvSpPr>
          <p:cNvPr id="5" name="Footer Placeholder 4"/>
          <p:cNvSpPr>
            <a:spLocks noGrp="1"/>
          </p:cNvSpPr>
          <p:nvPr>
            <p:ph type="ftr" sz="quarter" idx="11"/>
          </p:nvPr>
        </p:nvSpPr>
        <p:spPr>
          <a:xfrm>
            <a:off x="914400" y="6356350"/>
            <a:ext cx="7620000" cy="365125"/>
          </a:xfrm>
        </p:spPr>
        <p:txBody>
          <a:bodyPr/>
          <a:lstStyle/>
          <a:p>
            <a:r>
              <a:rPr lang="en-US" dirty="0" smtClean="0"/>
              <a:t>Katz Graduate School of Business - Echo Strategies - International Business Center, University of Pittsburgh   </a:t>
            </a:r>
          </a:p>
          <a:p>
            <a:r>
              <a:rPr lang="en-US" dirty="0" smtClean="0"/>
              <a:t>Forum on Global Collaboration for Innovation    January 7-8, 2011</a:t>
            </a:r>
            <a:endParaRPr lang="en-US" dirty="0"/>
          </a:p>
        </p:txBody>
      </p:sp>
      <p:sp>
        <p:nvSpPr>
          <p:cNvPr id="4" name="Slide Number Placeholder 3"/>
          <p:cNvSpPr>
            <a:spLocks noGrp="1"/>
          </p:cNvSpPr>
          <p:nvPr>
            <p:ph type="sldNum" sz="quarter" idx="12"/>
          </p:nvPr>
        </p:nvSpPr>
        <p:spPr/>
        <p:txBody>
          <a:bodyPr/>
          <a:lstStyle/>
          <a:p>
            <a:fld id="{02E6509E-4104-4B99-9A7D-63D8A39B8688}"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0"/>
            <a:ext cx="7772400" cy="2971800"/>
          </a:xfrm>
        </p:spPr>
        <p:txBody>
          <a:bodyPr>
            <a:normAutofit/>
          </a:bodyPr>
          <a:lstStyle/>
          <a:p>
            <a:r>
              <a:rPr lang="en-US" sz="4200" dirty="0" smtClean="0"/>
              <a:t>Knowledge outputs from the collaborative </a:t>
            </a:r>
            <a:r>
              <a:rPr lang="en-US" sz="4200" dirty="0" smtClean="0"/>
              <a:t>forum: A synthesis </a:t>
            </a:r>
            <a:r>
              <a:rPr lang="en-US" sz="4200" dirty="0" smtClean="0"/>
              <a:t>of knowledge flows from Friday &amp; Saturday</a:t>
            </a:r>
            <a:endParaRPr lang="en-US" sz="4200" dirty="0"/>
          </a:p>
        </p:txBody>
      </p:sp>
      <p:sp>
        <p:nvSpPr>
          <p:cNvPr id="4" name="Footer Placeholder 3"/>
          <p:cNvSpPr>
            <a:spLocks noGrp="1"/>
          </p:cNvSpPr>
          <p:nvPr>
            <p:ph type="ftr" sz="quarter" idx="11"/>
          </p:nvPr>
        </p:nvSpPr>
        <p:spPr>
          <a:xfrm>
            <a:off x="1295400" y="6476999"/>
            <a:ext cx="6852915" cy="274319"/>
          </a:xfrm>
        </p:spPr>
        <p:txBody>
          <a:bodyPr/>
          <a:lstStyle/>
          <a:p>
            <a:r>
              <a:rPr lang="en-US" dirty="0" smtClean="0"/>
              <a:t>Katz Graduate School of Business - Echo Strategies - International Business Center, University of Pittsburgh   Forum on Global Collaboration for Innovation    January 7-8, 2011</a:t>
            </a:r>
            <a:endParaRPr lang="en-US" dirty="0"/>
          </a:p>
        </p:txBody>
      </p:sp>
      <p:sp>
        <p:nvSpPr>
          <p:cNvPr id="3" name="Slide Number Placeholder 2"/>
          <p:cNvSpPr>
            <a:spLocks noGrp="1"/>
          </p:cNvSpPr>
          <p:nvPr>
            <p:ph type="sldNum" sz="quarter" idx="12"/>
          </p:nvPr>
        </p:nvSpPr>
        <p:spPr/>
        <p:txBody>
          <a:bodyPr/>
          <a:lstStyle/>
          <a:p>
            <a:fld id="{02E6509E-4104-4B99-9A7D-63D8A39B8688}"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2800" dirty="0" smtClean="0"/>
              <a:t>Reframing the issues through discussion</a:t>
            </a:r>
            <a:endParaRPr lang="en-US" sz="2800" dirty="0"/>
          </a:p>
        </p:txBody>
      </p:sp>
      <p:sp>
        <p:nvSpPr>
          <p:cNvPr id="3" name="Content Placeholder 2"/>
          <p:cNvSpPr>
            <a:spLocks noGrp="1"/>
          </p:cNvSpPr>
          <p:nvPr>
            <p:ph idx="1"/>
          </p:nvPr>
        </p:nvSpPr>
        <p:spPr>
          <a:xfrm>
            <a:off x="457200" y="1600200"/>
            <a:ext cx="8229600" cy="5029200"/>
          </a:xfrm>
        </p:spPr>
        <p:txBody>
          <a:bodyPr>
            <a:normAutofit fontScale="92500" lnSpcReduction="20000"/>
          </a:bodyPr>
          <a:lstStyle/>
          <a:p>
            <a:r>
              <a:rPr lang="en-US" sz="2600" dirty="0" smtClean="0"/>
              <a:t>Rather than debate </a:t>
            </a:r>
            <a:r>
              <a:rPr lang="en-US" sz="2600" i="1" dirty="0" smtClean="0"/>
              <a:t>whether </a:t>
            </a:r>
            <a:r>
              <a:rPr lang="en-US" sz="2600" dirty="0" smtClean="0"/>
              <a:t>firms need to locate R&amp;D in specific places, to sustain their innovation capabilities, the more salient issue is:</a:t>
            </a:r>
          </a:p>
          <a:p>
            <a:pPr lvl="1"/>
            <a:r>
              <a:rPr lang="en-US" sz="2600" b="1" dirty="0" smtClean="0"/>
              <a:t>What to locate where </a:t>
            </a:r>
          </a:p>
          <a:p>
            <a:pPr lvl="2"/>
            <a:r>
              <a:rPr lang="en-US" dirty="0" smtClean="0"/>
              <a:t>Different factors drive success in Invention and Commercialization and this could mean they should be located in different places</a:t>
            </a:r>
          </a:p>
          <a:p>
            <a:pPr lvl="2"/>
            <a:r>
              <a:rPr lang="en-US" dirty="0" smtClean="0"/>
              <a:t>Yet, success in invention can be influenced by an understanding of customers and the context in which products and services will  be used, so there may be value in co-locating invention and commercialization</a:t>
            </a:r>
          </a:p>
          <a:p>
            <a:pPr lvl="2"/>
            <a:r>
              <a:rPr lang="en-US" dirty="0" smtClean="0"/>
              <a:t>So, we should ask: </a:t>
            </a:r>
            <a:r>
              <a:rPr lang="en-US" i="1" dirty="0" smtClean="0"/>
              <a:t>When is it important to locate invention and commercialization in the same place?</a:t>
            </a:r>
          </a:p>
          <a:p>
            <a:pPr lvl="2"/>
            <a:r>
              <a:rPr lang="en-US" dirty="0" smtClean="0"/>
              <a:t>To address this question we need to be clear about what we mean by invention and commercialization?  </a:t>
            </a:r>
            <a:r>
              <a:rPr lang="en-US" i="1" dirty="0" smtClean="0"/>
              <a:t>What are the boundaries of R&amp;D?</a:t>
            </a:r>
          </a:p>
        </p:txBody>
      </p:sp>
      <p:sp>
        <p:nvSpPr>
          <p:cNvPr id="5" name="Footer Placeholder 4"/>
          <p:cNvSpPr>
            <a:spLocks noGrp="1"/>
          </p:cNvSpPr>
          <p:nvPr>
            <p:ph type="ftr" sz="quarter" idx="11"/>
          </p:nvPr>
        </p:nvSpPr>
        <p:spPr>
          <a:xfrm>
            <a:off x="1524000" y="6507481"/>
            <a:ext cx="7233915" cy="350519"/>
          </a:xfrm>
        </p:spPr>
        <p:txBody>
          <a:bodyPr/>
          <a:lstStyle/>
          <a:p>
            <a:pPr algn="r"/>
            <a:r>
              <a:rPr lang="en-US" dirty="0" smtClean="0"/>
              <a:t>Katz Graduate School of Business - Echo Strategies - International Business Center, University of Pittsburgh   Forum on Global Collaboration for Innovation    January 7-8, 2011</a:t>
            </a:r>
            <a:endParaRPr lang="en-US" dirty="0"/>
          </a:p>
        </p:txBody>
      </p:sp>
      <p:sp>
        <p:nvSpPr>
          <p:cNvPr id="4" name="Slide Number Placeholder 3"/>
          <p:cNvSpPr>
            <a:spLocks noGrp="1"/>
          </p:cNvSpPr>
          <p:nvPr>
            <p:ph type="sldNum" sz="quarter" idx="12"/>
          </p:nvPr>
        </p:nvSpPr>
        <p:spPr/>
        <p:txBody>
          <a:bodyPr/>
          <a:lstStyle/>
          <a:p>
            <a:fld id="{02E6509E-4104-4B99-9A7D-63D8A39B8688}" type="slidenum">
              <a:rPr lang="en-US" smtClean="0"/>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f9d526f6-7d91-4bbd-bda1-3158e7e85bd5">WZJXKDSP6WFH-18-16</_dlc_DocId>
    <_dlc_DocIdUrl xmlns="f9d526f6-7d91-4bbd-bda1-3158e7e85bd5">
      <Url>http://inet.katz.pitt.edu/public/cohen/_layouts/DocIdRedir.aspx?ID=WZJXKDSP6WFH-18-16</Url>
      <Description>WZJXKDSP6WFH-18-16</Description>
    </_dlc_DocIdUrl>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4628F673B53F0540BD69AEC77338DBC0" ma:contentTypeVersion="1" ma:contentTypeDescription="Create a new document." ma:contentTypeScope="" ma:versionID="810472f3a9968ed755d039b9e7e0d938">
  <xsd:schema xmlns:xsd="http://www.w3.org/2001/XMLSchema" xmlns:xs="http://www.w3.org/2001/XMLSchema" xmlns:p="http://schemas.microsoft.com/office/2006/metadata/properties" xmlns:ns2="f9d526f6-7d91-4bbd-bda1-3158e7e85bd5" targetNamespace="http://schemas.microsoft.com/office/2006/metadata/properties" ma:root="true" ma:fieldsID="2b89a94f2c3a351ae9106549ab6219f5" ns2:_="">
    <xsd:import namespace="f9d526f6-7d91-4bbd-bda1-3158e7e85bd5"/>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d526f6-7d91-4bbd-bda1-3158e7e85bd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B350260-2387-414E-B229-927F01881294}"/>
</file>

<file path=customXml/itemProps2.xml><?xml version="1.0" encoding="utf-8"?>
<ds:datastoreItem xmlns:ds="http://schemas.openxmlformats.org/officeDocument/2006/customXml" ds:itemID="{32671115-0F6A-473F-9719-14E7999071D3}"/>
</file>

<file path=customXml/itemProps3.xml><?xml version="1.0" encoding="utf-8"?>
<ds:datastoreItem xmlns:ds="http://schemas.openxmlformats.org/officeDocument/2006/customXml" ds:itemID="{EA5E42DA-2A64-4A29-8B6C-0CC5018321F1}"/>
</file>

<file path=customXml/itemProps4.xml><?xml version="1.0" encoding="utf-8"?>
<ds:datastoreItem xmlns:ds="http://schemas.openxmlformats.org/officeDocument/2006/customXml" ds:itemID="{E002771E-FA41-4AEA-B42F-A0AEA82F33C7}"/>
</file>

<file path=docProps/app.xml><?xml version="1.0" encoding="utf-8"?>
<Properties xmlns="http://schemas.openxmlformats.org/officeDocument/2006/extended-properties" xmlns:vt="http://schemas.openxmlformats.org/officeDocument/2006/docPropsVTypes">
  <Template>Module</Template>
  <TotalTime>662</TotalTime>
  <Words>3769</Words>
  <Application>Microsoft Office PowerPoint</Application>
  <PresentationFormat>On-screen Show (4:3)</PresentationFormat>
  <Paragraphs>291</Paragraphs>
  <Slides>26</Slides>
  <Notes>4</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Module</vt:lpstr>
      <vt:lpstr>Creating a forum for understanding how firms can engage in global collaboration to sustain their capabilities to innovate</vt:lpstr>
      <vt:lpstr>Slide 2</vt:lpstr>
      <vt:lpstr>Forum creation as a microcosm  of global collaboration for innovation: Spotting the opportunity</vt:lpstr>
      <vt:lpstr>Forum creation as a microcosm  of global collaboration for innovation: The vision</vt:lpstr>
      <vt:lpstr>Forum creation as a microcosm  of global collaboration for innovation: Mobilizing resources</vt:lpstr>
      <vt:lpstr>Forum creation as a microcosm  of global collaboration for innovation: Engaging resources</vt:lpstr>
      <vt:lpstr>Take Aways</vt:lpstr>
      <vt:lpstr>Knowledge outputs from the collaborative forum: A synthesis of knowledge flows from Friday &amp; Saturday</vt:lpstr>
      <vt:lpstr>Reframing the issues through discussion</vt:lpstr>
      <vt:lpstr>Questions worthy of further research</vt:lpstr>
      <vt:lpstr>Reframing the issues through discussion</vt:lpstr>
      <vt:lpstr>Reframing the issues through discussion</vt:lpstr>
      <vt:lpstr>Reframing the issues through discussion</vt:lpstr>
      <vt:lpstr>Reframing the issues through dialogue</vt:lpstr>
      <vt:lpstr>Reframing the issues through dialogue</vt:lpstr>
      <vt:lpstr>Reframing the issues through dialogue</vt:lpstr>
      <vt:lpstr>Reframing the issues through dialogue</vt:lpstr>
      <vt:lpstr>Reframing the issues through dialogue</vt:lpstr>
      <vt:lpstr>Reframing the issues through dialogue</vt:lpstr>
      <vt:lpstr>Reframing the issues through dialogue</vt:lpstr>
      <vt:lpstr>Questions worthy of further research</vt:lpstr>
      <vt:lpstr>Questions worthy of further research</vt:lpstr>
      <vt:lpstr>Questions worthy of further research</vt:lpstr>
      <vt:lpstr>Questions worthy of further research</vt:lpstr>
      <vt:lpstr>Summary of Questions Gaps in Understanding</vt:lpstr>
      <vt:lpstr>Action Items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Creating a forum for understanding how firms can engage in global collaboration to sustain their capabilities to innovate</dc:title>
  <dc:creator>sue cohen</dc:creator>
  <cp:lastModifiedBy>sue cohen</cp:lastModifiedBy>
  <cp:revision>102</cp:revision>
  <dcterms:created xsi:type="dcterms:W3CDTF">2011-01-12T14:24:26Z</dcterms:created>
  <dcterms:modified xsi:type="dcterms:W3CDTF">2011-01-24T16:53:44Z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0x0101004628F673B53F0540BD69AEC77338DBC0</vt:lpwstr>
  </property>
  <property fmtid="{D5CDD505-2E9C-101B-9397-08002B2CF9AE}" pid="3" name="_dlc_DocIdItemGuid">
    <vt:lpwstr>545b0b09-758b-4e0a-88c1-efa5e6cd1861</vt:lpwstr>
  </property>
</Properties>
</file>